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3734" r:id="rId4"/>
    <p:sldMasterId id="2147483760" r:id="rId5"/>
    <p:sldMasterId id="2147483772" r:id="rId6"/>
    <p:sldMasterId id="2147483784" r:id="rId7"/>
    <p:sldMasterId id="2147483796" r:id="rId8"/>
    <p:sldMasterId id="2147483808" r:id="rId9"/>
    <p:sldMasterId id="2147489661" r:id="rId10"/>
    <p:sldMasterId id="2147491023" r:id="rId11"/>
    <p:sldMasterId id="2147491035" r:id="rId12"/>
  </p:sldMasterIdLst>
  <p:notesMasterIdLst>
    <p:notesMasterId r:id="rId27"/>
  </p:notesMasterIdLst>
  <p:handoutMasterIdLst>
    <p:handoutMasterId r:id="rId28"/>
  </p:handoutMasterIdLst>
  <p:sldIdLst>
    <p:sldId id="724" r:id="rId13"/>
    <p:sldId id="759" r:id="rId14"/>
    <p:sldId id="757" r:id="rId15"/>
    <p:sldId id="763" r:id="rId16"/>
    <p:sldId id="760" r:id="rId17"/>
    <p:sldId id="743" r:id="rId18"/>
    <p:sldId id="772" r:id="rId19"/>
    <p:sldId id="773" r:id="rId20"/>
    <p:sldId id="770" r:id="rId21"/>
    <p:sldId id="769" r:id="rId22"/>
    <p:sldId id="774" r:id="rId23"/>
    <p:sldId id="775" r:id="rId24"/>
    <p:sldId id="776" r:id="rId25"/>
    <p:sldId id="726" r:id="rId26"/>
  </p:sldIdLst>
  <p:sldSz cx="9144000" cy="6858000" type="screen4x3"/>
  <p:notesSz cx="6858000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1"/>
    <a:srgbClr val="E10202"/>
    <a:srgbClr val="3CA2BE"/>
    <a:srgbClr val="F79F57"/>
    <a:srgbClr val="EF4144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1416" y="-84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u="sng" dirty="0">
                <a:solidFill>
                  <a:schemeClr val="tx2">
                    <a:lumMod val="75000"/>
                  </a:schemeClr>
                </a:solidFill>
              </a:rPr>
              <a:t>Distribución</a:t>
            </a:r>
            <a:r>
              <a:rPr lang="es-CL" u="sng" baseline="0" dirty="0">
                <a:solidFill>
                  <a:schemeClr val="tx2">
                    <a:lumMod val="75000"/>
                  </a:schemeClr>
                </a:solidFill>
              </a:rPr>
              <a:t> CNE </a:t>
            </a:r>
            <a:r>
              <a:rPr lang="es-CL" u="sng" baseline="0" dirty="0" smtClean="0">
                <a:solidFill>
                  <a:schemeClr val="tx2">
                    <a:lumMod val="75000"/>
                  </a:schemeClr>
                </a:solidFill>
              </a:rPr>
              <a:t>Valech</a:t>
            </a:r>
            <a:r>
              <a:rPr lang="es-C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L" sz="1000" u="none" baseline="0" dirty="0" smtClean="0">
                <a:solidFill>
                  <a:schemeClr val="tx2">
                    <a:lumMod val="75000"/>
                  </a:schemeClr>
                </a:solidFill>
              </a:rPr>
              <a:t>(173 casos)</a:t>
            </a:r>
            <a:endParaRPr lang="es-CL" sz="1000" u="none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[Nomina_B1577.xlsx]Hoja3!$I$32:$I$44</c:f>
              <c:strCache>
                <c:ptCount val="13"/>
                <c:pt idx="0">
                  <c:v>Cardiología</c:v>
                </c:pt>
                <c:pt idx="1">
                  <c:v>Cirugía  General</c:v>
                </c:pt>
                <c:pt idx="2">
                  <c:v>Cirugía Vascular</c:v>
                </c:pt>
                <c:pt idx="3">
                  <c:v>Dermatología</c:v>
                </c:pt>
                <c:pt idx="4">
                  <c:v>Gestroenterología</c:v>
                </c:pt>
                <c:pt idx="5">
                  <c:v>Medicina</c:v>
                </c:pt>
                <c:pt idx="6">
                  <c:v>Neurología</c:v>
                </c:pt>
                <c:pt idx="7">
                  <c:v>Odontología</c:v>
                </c:pt>
                <c:pt idx="8">
                  <c:v>Oftalmología</c:v>
                </c:pt>
                <c:pt idx="9">
                  <c:v>Otorrino</c:v>
                </c:pt>
                <c:pt idx="10">
                  <c:v>Traumatología</c:v>
                </c:pt>
                <c:pt idx="11">
                  <c:v>Urología</c:v>
                </c:pt>
                <c:pt idx="12">
                  <c:v>Otras</c:v>
                </c:pt>
              </c:strCache>
            </c:strRef>
          </c:cat>
          <c:val>
            <c:numRef>
              <c:f>[Nomina_B1577.xlsx]Hoja3!$J$32:$J$44</c:f>
              <c:numCache>
                <c:formatCode>General</c:formatCode>
                <c:ptCount val="13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16</c:v>
                </c:pt>
                <c:pt idx="6">
                  <c:v>5</c:v>
                </c:pt>
                <c:pt idx="7">
                  <c:v>6</c:v>
                </c:pt>
                <c:pt idx="8">
                  <c:v>31</c:v>
                </c:pt>
                <c:pt idx="9">
                  <c:v>22</c:v>
                </c:pt>
                <c:pt idx="10">
                  <c:v>18</c:v>
                </c:pt>
                <c:pt idx="11">
                  <c:v>13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'[LEQ 07-11-2017.xlsx]Hoja2'!$M$35:$M$49</c:f>
              <c:strCache>
                <c:ptCount val="15"/>
                <c:pt idx="0">
                  <c:v>CIRUGIA ADULTO</c:v>
                </c:pt>
                <c:pt idx="1">
                  <c:v>CIRUGIA DE MAMA </c:v>
                </c:pt>
                <c:pt idx="2">
                  <c:v>CIRUGIA DE TORAX</c:v>
                </c:pt>
                <c:pt idx="3">
                  <c:v>CIRUGIA DENTAL</c:v>
                </c:pt>
                <c:pt idx="4">
                  <c:v>CIRUGÍA INFANTIL</c:v>
                </c:pt>
                <c:pt idx="5">
                  <c:v>CIRUGIA PLASTICA</c:v>
                </c:pt>
                <c:pt idx="6">
                  <c:v>CIRUGIA PROCTOLOGICA</c:v>
                </c:pt>
                <c:pt idx="7">
                  <c:v>CIRUGIA VASCULAR PERIFERICA</c:v>
                </c:pt>
                <c:pt idx="8">
                  <c:v>DERMATOLOGÍA</c:v>
                </c:pt>
                <c:pt idx="9">
                  <c:v>GINECOLOGÍA</c:v>
                </c:pt>
                <c:pt idx="10">
                  <c:v>MAXILOFACIAL</c:v>
                </c:pt>
                <c:pt idx="11">
                  <c:v>OFTALMOLOGÍA</c:v>
                </c:pt>
                <c:pt idx="12">
                  <c:v>OTORRINO</c:v>
                </c:pt>
                <c:pt idx="13">
                  <c:v>TRAUMATOLOGÍA</c:v>
                </c:pt>
                <c:pt idx="14">
                  <c:v>UROLOGÍA</c:v>
                </c:pt>
              </c:strCache>
            </c:strRef>
          </c:cat>
          <c:val>
            <c:numRef>
              <c:f>'[LEQ 07-11-2017.xlsx]Hoja2'!$N$35:$N$49</c:f>
              <c:numCache>
                <c:formatCode>General</c:formatCode>
                <c:ptCount val="15"/>
                <c:pt idx="0">
                  <c:v>5388</c:v>
                </c:pt>
                <c:pt idx="1">
                  <c:v>62</c:v>
                </c:pt>
                <c:pt idx="2">
                  <c:v>38</c:v>
                </c:pt>
                <c:pt idx="3">
                  <c:v>224</c:v>
                </c:pt>
                <c:pt idx="4">
                  <c:v>1158</c:v>
                </c:pt>
                <c:pt idx="5">
                  <c:v>23</c:v>
                </c:pt>
                <c:pt idx="6">
                  <c:v>186</c:v>
                </c:pt>
                <c:pt idx="7">
                  <c:v>476</c:v>
                </c:pt>
                <c:pt idx="8">
                  <c:v>62</c:v>
                </c:pt>
                <c:pt idx="9">
                  <c:v>2286</c:v>
                </c:pt>
                <c:pt idx="10">
                  <c:v>212</c:v>
                </c:pt>
                <c:pt idx="11">
                  <c:v>1305</c:v>
                </c:pt>
                <c:pt idx="12">
                  <c:v>1148</c:v>
                </c:pt>
                <c:pt idx="13">
                  <c:v>4526</c:v>
                </c:pt>
                <c:pt idx="14">
                  <c:v>1055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206848"/>
        <c:axId val="36257792"/>
      </c:barChart>
      <c:catAx>
        <c:axId val="36206848"/>
        <c:scaling>
          <c:orientation val="minMax"/>
        </c:scaling>
        <c:delete val="0"/>
        <c:axPos val="l"/>
        <c:majorTickMark val="none"/>
        <c:minorTickMark val="none"/>
        <c:tickLblPos val="nextTo"/>
        <c:crossAx val="36257792"/>
        <c:crosses val="autoZero"/>
        <c:auto val="1"/>
        <c:lblAlgn val="ctr"/>
        <c:lblOffset val="100"/>
        <c:noMultiLvlLbl val="0"/>
      </c:catAx>
      <c:valAx>
        <c:axId val="3625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20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03629558784348E-2"/>
          <c:y val="0.1053261718573294"/>
          <c:w val="0.91309637044121561"/>
          <c:h val="0.89415059003766706"/>
        </c:manualLayout>
      </c:layout>
      <c:pie3DChart>
        <c:varyColors val="1"/>
        <c:ser>
          <c:idx val="0"/>
          <c:order val="0"/>
          <c:explosion val="7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OFTALMO; </a:t>
                    </a:r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TRAUMAT; </a:t>
                    </a:r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'[LEQ 07-11-2017.xlsx]Hoja4'!$L$8:$L$13</c:f>
              <c:strCache>
                <c:ptCount val="5"/>
                <c:pt idx="0">
                  <c:v>CIRUGIA ADULTO</c:v>
                </c:pt>
                <c:pt idx="1">
                  <c:v>VASCULAR PERIFERICA</c:v>
                </c:pt>
                <c:pt idx="2">
                  <c:v>OFTALMOLOGÍA</c:v>
                </c:pt>
                <c:pt idx="3">
                  <c:v>TRAUMATOLOGÍA</c:v>
                </c:pt>
                <c:pt idx="4">
                  <c:v>UROLOGÍA</c:v>
                </c:pt>
              </c:strCache>
            </c:strRef>
          </c:cat>
          <c:val>
            <c:numRef>
              <c:f>'[LEQ 07-11-2017.xlsx]Hoja4'!$M$8:$M$13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7399-5D6D-44F1-AAAF-03D2C679677A}" type="datetimeFigureOut">
              <a:rPr lang="es-CL" smtClean="0"/>
              <a:t>24-11-2017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216B-199C-44F0-A171-7315BA1E29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90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109E119-1A97-422B-8DFA-09B9FB0B764C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6889EB-452F-44DC-95EB-487FC2DCE7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>
              <a:ea typeface="ヒラギノ角ゴ Pro W3"/>
              <a:cs typeface="ヒラギノ角ゴ Pro W3"/>
            </a:endParaRPr>
          </a:p>
        </p:txBody>
      </p:sp>
      <p:sp>
        <p:nvSpPr>
          <p:cNvPr id="220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F7C28A6-9DF3-4B53-8E0B-C3E1AE787265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43BA47-C46F-4836-8032-48FF588A6EE0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6086CC-7FFA-42C2-B5B4-7FBBB46C41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E4F89F-08EA-4502-98CF-A90B718F022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B69D-119D-432F-A9F9-A385F64873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0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875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0"/>
          <p:cNvSpPr txBox="1"/>
          <p:nvPr userDrawn="1"/>
        </p:nvSpPr>
        <p:spPr>
          <a:xfrm>
            <a:off x="8356600" y="6500813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19706DA-3A7D-4FB0-ABBA-394CDE7858EE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704013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0B877D-4D40-C54F-AAA2-0F0BFE6FD61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D8A022F6-9238-4528-A12F-42852294B5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501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5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204C7DB-EF76-4D5C-B558-5A2DE38E9F75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DE9735FB-2153-4326-A6E2-0C1B8DE73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2951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B8CA63-0D7B-4B11-976A-4D6779C66DEB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4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A93F5D0B-CC7E-4B64-8C3B-460C81325C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2021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7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2735FA-A23E-452B-A648-8AAE5009B962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34A21F16-DE9D-474E-A767-D8542B1BFA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175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7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322630-620D-4499-91D1-3C7820C795A3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E6E6EED1-E765-4225-9EB2-53CCD0C325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46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6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6EB6ACD-3CB3-4AA8-A168-6D860EEC0440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6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78CDAB52-256C-4A8E-B820-0CB580434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3574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6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4DF5521-919E-4F67-AD9E-A39BD2716A0F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6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60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54102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0D60EDC7-7753-4E90-8663-74BF8EBC62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963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texto 2"/>
          <p:cNvSpPr>
            <a:spLocks noGrp="1"/>
          </p:cNvSpPr>
          <p:nvPr>
            <p:ph idx="16"/>
          </p:nvPr>
        </p:nvSpPr>
        <p:spPr>
          <a:xfrm>
            <a:off x="409574" y="2773686"/>
            <a:ext cx="4040793" cy="20320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idx="15"/>
          </p:nvPr>
        </p:nvSpPr>
        <p:spPr>
          <a:xfrm>
            <a:off x="409574" y="4953000"/>
            <a:ext cx="4040793" cy="13189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idx="17"/>
          </p:nvPr>
        </p:nvSpPr>
        <p:spPr>
          <a:xfrm>
            <a:off x="4696808" y="2773686"/>
            <a:ext cx="4040793" cy="20320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idx="18"/>
          </p:nvPr>
        </p:nvSpPr>
        <p:spPr>
          <a:xfrm>
            <a:off x="4696808" y="4953000"/>
            <a:ext cx="4040793" cy="13189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14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2" y="1066801"/>
            <a:ext cx="8331200" cy="7475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5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2" y="1966784"/>
            <a:ext cx="8331200" cy="38017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87046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9" b="22202"/>
          <a:stretch>
            <a:fillRect/>
          </a:stretch>
        </p:blipFill>
        <p:spPr bwMode="auto">
          <a:xfrm>
            <a:off x="419100" y="6692900"/>
            <a:ext cx="20193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1" y="2582566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1" y="362372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2680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2" y="2773707"/>
            <a:ext cx="8331200" cy="33751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2" y="1066801"/>
            <a:ext cx="8331200" cy="7475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2" y="1966784"/>
            <a:ext cx="8331200" cy="38017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91057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BB3CA73-3C32-4BB4-A56B-19205FFF311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E67A-48FD-43B3-B098-B8207A57A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1" y="2582572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1" y="362372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7527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"/>
          <p:cNvSpPr txBox="1">
            <a:spLocks noChangeArrowheads="1"/>
          </p:cNvSpPr>
          <p:nvPr userDrawn="1"/>
        </p:nvSpPr>
        <p:spPr bwMode="auto">
          <a:xfrm>
            <a:off x="8455025" y="6475413"/>
            <a:ext cx="373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defRPr/>
            </a:pPr>
            <a:fld id="{FC1423A7-F994-4005-A346-CE66DD12FB35}" type="slidenum">
              <a:rPr lang="es-ES" sz="1000" smtClean="0">
                <a:solidFill>
                  <a:srgbClr val="595959"/>
                </a:solidFill>
                <a:latin typeface="Candara" pitchFamily="34" charset="0"/>
              </a:rPr>
              <a:pPr algn="r" eaLnBrk="1" hangingPunct="1">
                <a:defRPr/>
              </a:pPr>
              <a:t>‹Nº›</a:t>
            </a:fld>
            <a:endParaRPr lang="es-ES" sz="1000">
              <a:solidFill>
                <a:srgbClr val="595959"/>
              </a:solidFill>
              <a:latin typeface="Candara" pitchFamily="34" charset="0"/>
            </a:endParaRPr>
          </a:p>
        </p:txBody>
      </p:sp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25" y="3035300"/>
            <a:ext cx="52577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033121189"/>
      </p:ext>
    </p:extLst>
  </p:cSld>
  <p:clrMapOvr>
    <a:masterClrMapping/>
  </p:clrMapOvr>
  <p:transition spd="med" advClick="0" advTm="2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265CD80-3FCB-43ED-87DE-9A1AF35AEBF1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2486B9-6C74-4D75-ABF1-C6E76A5B0E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5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ECFADB-EF64-4972-BDD8-4308B1A22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33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1E12838-8AD5-44A7-979A-7737D95DEBC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E7666E-8BF7-4B5B-9DA5-BD8E479BD3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18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FB9481D-819C-43D7-928F-6AE37C1791C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603035-56CF-4B7D-91B5-714D351699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3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845CC6A-8A5F-42A4-AEA7-265EA6B6B1B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C2B58B-9D25-4342-BF79-04998D6346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47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6FC356-31E2-4BD1-B711-0851F6D89A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1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CA6854-E9EA-4CC2-8E95-C638EB4932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199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72F0E4-2441-41BD-876B-8C4D7A3255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67E9-6A0B-4039-BFFA-CFD93F4370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27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F4C791-DB59-459F-9991-41DD3FC8A8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74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5620FE-1B0A-4564-B5D3-8C1B0C13F0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15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81F1A6-AE0B-4EA9-BC92-BF97B3D261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9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9888C9-CCDE-4298-9F9F-09D4E827DC92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2F41-316C-4656-AF64-48C2CA8F1A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18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ADD9-5AA0-4AC5-B600-91F77B5F79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531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58EE67-708A-47B8-A592-2033B720604D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5410-316A-4FA5-8D8D-A0ABCF9923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1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93BDFC-6391-48C9-B0B5-26B4198DDFC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1486-CF20-42D6-B70C-94FDB08FEA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21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DEBEF3-8D17-4161-8D1B-3BFB0D7294B7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285F-2957-492D-8488-0E53A5AE74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81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819B-55EC-48EF-928D-F781D13CD6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68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0866-9040-4B91-B4E6-6738684E99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4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C73B-1728-482B-97CC-6C4E3EC1D5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95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853C-1012-44B0-B587-6A2A9C0F9E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83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96C2-E2CF-4A02-B7CB-83E8D15D1B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3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30AB-1817-4910-9ACB-2AFFA12AF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3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BFF0-FEA0-4AA1-8FC1-67D3362748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38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 userDrawn="1"/>
        </p:nvSpPr>
        <p:spPr>
          <a:xfrm>
            <a:off x="8299450" y="6484938"/>
            <a:ext cx="4413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39E0631-40C2-4858-B63A-1E333E3AAADE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cs typeface="Candara"/>
            </a:endParaRP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008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5D8-B182-43CE-B28A-4CA5EA60D0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5E16-06C0-4538-A86E-201311A6C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892D-89F5-4733-95F0-805A3755ED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64F3-7EE5-497A-906D-473557BA1D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 userDrawn="1"/>
        </p:nvSpPr>
        <p:spPr>
          <a:xfrm>
            <a:off x="8299450" y="6484938"/>
            <a:ext cx="4413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39E0631-40C2-4858-B63A-1E333E3AAADE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cs typeface="Candara"/>
            </a:endParaRPr>
          </a:p>
        </p:txBody>
      </p:sp>
      <p:pic>
        <p:nvPicPr>
          <p:cNvPr id="10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268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79EF24-D3F5-452B-96CF-B11717BFCB2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2D23C-FD07-4F3F-B298-9BBE1EE59E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C4A573-FA23-489C-9269-8F7750D03A03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282331-F946-4A31-9361-0C93A0981A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4718193-DBC7-4BF0-9DC6-2E118C51E287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9D4523-5B04-4B2C-BA25-E39BF7375D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003707D-24E6-4F1C-9B01-BAA2508E04E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027F39-B8BA-4D33-AE39-01A7CC88B1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CBD370-EC7C-41ED-B39D-69C45A43B22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34EEFE3-AF10-46F4-8F9E-2FF6C1E44E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2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7C7FCD-6254-4854-BF13-48F45050490A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8F72244-72E7-4944-9C23-AC788BD33D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CEBBCB-E0D3-4524-9B0C-EA51CC7C3E5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0E94AC-2173-4387-B83D-5585683933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B1EA36D-EC89-4200-99CE-BAA9AC37D532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AB79CE4-4B2F-4459-8CD5-E64ED87CC9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3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52D836-3F85-458B-9060-BDE91E1AD93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60BD4D-E9D8-4CEF-8846-16B0478E41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0CD83F-F75F-4965-BC3B-2A698A0045A5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B4B70EC-68A0-4E34-8589-38399B9331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6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5211718-BB34-408C-B6C0-B0744AB9E2A2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BDAE03F-9C4C-4D69-99BC-C48F3CBBB4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F063A9-F2D6-4AE3-93AC-1E0748FA0726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C07F20-05BE-4050-88EB-408BDED145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2F15A9-5307-49A9-AD62-47868A02967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48F930-1136-46BE-8103-7C17CC56D5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4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AC456D-EE4A-4B78-BA3F-7431E23E0D63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C3E5-4EA9-45EA-9D1E-8B48415E20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1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D106-22F1-49E7-AC8D-3F05EFB810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1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AB8BBB-6D59-4294-9653-C69F213B6DE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DEDD-5111-4018-B81F-8CFAC32E6A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95B6C4F-9C18-4F50-8811-9DCCDD9652B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00C-8BCA-4EE6-9D6A-2CBE04E457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2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C021E48-2334-4DF5-A333-00EB4D47B876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B078-AAEF-4C00-BAB1-19EAF4066C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02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42FC-EBEE-4B64-961D-FA09D0DE17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5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8B6E-D500-4C7E-88AF-75252D3CFD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1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9E9C-9A6C-4778-BF90-588C014339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1A7D-3C83-4753-AB42-BC546C0A1A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3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1861-590F-4318-8672-DB5F492801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AC7E7C-38B8-4CB8-9A79-8233C3ADCE8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2A180E-C1A2-4E3E-B03A-C9CE3141A1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92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23D5-C586-458F-A165-8C4EE26A61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1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875735-0C42-4090-B32E-9C17F72AC2C2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7764-B412-4338-A160-1D4FBDB23B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9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105F-9430-4E58-92DC-6DEBBF9023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6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010BE8-945C-46FE-8916-B5BA8FFE7293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D4E6-A7D2-4EF8-BD16-7BFF957E2B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9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7F6395A-0197-4EC2-BAD0-78B964D48DC7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D1B7-4094-42B0-9D53-C53727B2C2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1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C7CABC-678F-4372-A2DF-2DE66BC2D661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0E6E-AB8F-458A-93D6-669FBDFA41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19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26AA-1D93-4DFF-AF3A-96197C1FFB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3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029D-135D-48AD-9175-3F548D129C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4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3BA7-A8DB-493E-ACEC-BADFA42640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5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E3C4-73D9-42E3-9D45-B46689ED52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defRPr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fld id="{2AD4A855-BD83-4374-AE98-2F78967FD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34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C411-1D8B-4716-BA13-5DA73D5886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A4B6-DC71-422F-B907-4B897CDA48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4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D54CFC-1C4A-40F2-A1FD-425EB3337B4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9575-F5FB-4450-B095-FE7DAEBF07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5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AD2B-3354-4D9E-B3EC-E4CABF86E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8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86DAA5-7C6D-4E07-86A8-F8374762D89A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59DE-51EC-4821-BCA2-7E7DD75ADF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8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72CC1AF-52A6-4507-93E8-BB90AF09C333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AE60-F012-46D8-BF8D-3DEBC9BEAB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3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161FD0C-9E8F-4F68-BFA1-97E2A688412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AD8A-DFE5-438C-A3DC-1CFF0F7F93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3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4D62-D893-4997-9AEA-FE5F4A7699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7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4959-E1E8-4342-B043-FD3438AE14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2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A15C-2158-451B-BBA5-18092195D2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fld id="{2BBD8390-3771-48EE-9B67-7395557C67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9266"/>
      </p:ext>
    </p:extLst>
  </p:cSld>
  <p:clrMapOvr>
    <a:masterClrMapping/>
  </p:clrMapOvr>
  <p:transition/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81C3-FC52-44EE-9C37-63947D6B0E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7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BB1D-8C2C-4C2E-8760-B5794070E9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BA8D-935F-413A-B4B9-A9F2859908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7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9888C9-CCDE-4298-9F9F-09D4E827DC92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2F41-316C-4656-AF64-48C2CA8F1A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6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ADD9-5AA0-4AC5-B600-91F77B5F79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40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58EE67-708A-47B8-A592-2033B720604D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5410-316A-4FA5-8D8D-A0ABCF9923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0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93BDFC-6391-48C9-B0B5-26B4198DDFC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1486-CF20-42D6-B70C-94FDB08FEA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4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DEBEF3-8D17-4161-8D1B-3BFB0D7294B7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285F-2957-492D-8488-0E53A5AE74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5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819B-55EC-48EF-928D-F781D13CD6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5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0866-9040-4B91-B4E6-6738684E99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5FCCBF-AC38-40D6-9183-C63218BE4615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0DBD-EB01-44BB-BA28-94BAC57AD3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853C-1012-44B0-B587-6A2A9C0F9E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48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96C2-E2CF-4A02-B7CB-83E8D15D1B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30AB-1817-4910-9ACB-2AFFA12AF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5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BFF0-FEA0-4AA1-8FC1-67D3362748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EFC787-5AD6-4465-83E3-D0DEF982377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61E7-54DB-4832-82B8-571E3E16CF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8137-0CFB-408C-94AD-25FE8C8248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3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239E49-C67D-4118-BB72-0562BCF364F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0271-7A4C-472F-A7AE-1877BA17D3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5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A1D85A-2A6D-454C-ADBC-CB22E706A4DA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6356-4A03-424C-8F7A-EFAC8CCC35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76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F10FE5-6A85-41EB-82D5-05ABBAAF631F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8BE8-AE93-43BB-8463-EC32453D9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01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F3AD-AB3C-4B2E-998B-6464395EC0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BD45-3FAB-4348-9DFC-369EF1BC4D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8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3999-E4E4-4D0A-BE0D-87E2DD192F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0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DB13-408B-49BB-92FC-FCD818AD4C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8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C9B1-4A18-47D6-86ED-286A9F5911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35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AE35-2B94-409E-BD2F-B1B26C9947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5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0676-55F3-414F-A721-1450818BF4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54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6B262E-CB8E-4C41-A5D3-5FC41E330256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92EE-765C-4854-A832-50312F782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0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271D-7A18-4A26-AB68-B9AF1E50FD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1F0C83-F53E-4882-A8BD-7C349D26A5BE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794D-1F80-4A5D-96BD-6C00BBE120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6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3B9648-5668-4CFD-9092-135BCA9012C8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C3E2-D5BF-410B-BA08-925FCED54C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FF86D8-B211-4948-B30E-35797EB579A7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A882-FF8E-4577-8EE2-20E6758CE9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4B95C0F-82A3-44FD-B5F7-8FFFFC165663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E807-AD9E-4649-BB02-5392772B81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5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BC9E-87B6-4498-89F8-476FAA881C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5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573B-AC2D-481F-902E-9EF547D8B3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1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51C2-CC25-4C18-86B7-9CD04355F9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9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811D-E9B9-4CE7-A83D-DD157D15D4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A4B5-94A8-4B6C-8671-05654FDC8D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AE7A-38DF-48DB-A644-7C3A9D26E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8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0B877D-4D40-C54F-AAA2-0F0BFE6FD61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B470E954-4167-4CAB-ABBB-EF015739C0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309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CE751B83-4C45-4154-845D-4BBBA95AA8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337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7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0C1BD5D-83C8-449D-AE87-0EE567786E0D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6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0B877D-4D40-C54F-AAA2-0F0BFE6FD61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BFC9D2AC-A498-4C21-A7FA-C51275FFB2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0628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8"/>
          <p:cNvSpPr txBox="1"/>
          <p:nvPr userDrawn="1"/>
        </p:nvSpPr>
        <p:spPr>
          <a:xfrm>
            <a:off x="8356600" y="6484938"/>
            <a:ext cx="3841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B33C8D-BAB1-426B-A993-6D7C716D58C8}" type="slidenum">
              <a:rPr lang="es-ES" sz="105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  <a:ea typeface="ヒラギノ角ゴ Pro W3"/>
                <a:cs typeface="Candar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sz="105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  <a:ea typeface="ヒラギノ角ゴ Pro W3"/>
              <a:cs typeface="Candara"/>
            </a:endParaRPr>
          </a:p>
        </p:txBody>
      </p:sp>
      <p:pic>
        <p:nvPicPr>
          <p:cNvPr id="7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88138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0B877D-4D40-C54F-AAA2-0F0BFE6FD61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</a:defRPr>
            </a:lvl1pPr>
          </a:lstStyle>
          <a:p>
            <a:pPr>
              <a:defRPr/>
            </a:pPr>
            <a:fld id="{8D550E03-9955-407A-A4B3-3716CE0F7C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6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0911" r:id="rId1"/>
    <p:sldLayoutId id="2147490912" r:id="rId2"/>
    <p:sldLayoutId id="2147490913" r:id="rId3"/>
    <p:sldLayoutId id="2147490914" r:id="rId4"/>
    <p:sldLayoutId id="2147490915" r:id="rId5"/>
    <p:sldLayoutId id="21474909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  <a:endParaRPr lang="en-US" altLang="es-CL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77623E-A24D-4D89-A158-AE5CC8050C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6" r:id="rId1"/>
    <p:sldLayoutId id="2147491007" r:id="rId2"/>
    <p:sldLayoutId id="2147491008" r:id="rId3"/>
    <p:sldLayoutId id="2147491009" r:id="rId4"/>
    <p:sldLayoutId id="2147491010" r:id="rId5"/>
    <p:sldLayoutId id="2147491011" r:id="rId6"/>
    <p:sldLayoutId id="2147491012" r:id="rId7"/>
    <p:sldLayoutId id="2147491013" r:id="rId8"/>
    <p:sldLayoutId id="2147491014" r:id="rId9"/>
    <p:sldLayoutId id="2147491015" r:id="rId10"/>
    <p:sldLayoutId id="2147491016" r:id="rId11"/>
    <p:sldLayoutId id="2147491018" r:id="rId12"/>
    <p:sldLayoutId id="2147491019" r:id="rId13"/>
    <p:sldLayoutId id="2147491020" r:id="rId14"/>
    <p:sldLayoutId id="2147491021" r:id="rId15"/>
    <p:sldLayoutId id="214749102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C8A1B98-F628-402B-9007-B9F0397D0B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24" r:id="rId1"/>
    <p:sldLayoutId id="2147491025" r:id="rId2"/>
    <p:sldLayoutId id="2147491026" r:id="rId3"/>
    <p:sldLayoutId id="2147491027" r:id="rId4"/>
    <p:sldLayoutId id="2147491028" r:id="rId5"/>
    <p:sldLayoutId id="2147491029" r:id="rId6"/>
    <p:sldLayoutId id="2147491030" r:id="rId7"/>
    <p:sldLayoutId id="2147491031" r:id="rId8"/>
    <p:sldLayoutId id="2147491032" r:id="rId9"/>
    <p:sldLayoutId id="2147491033" r:id="rId10"/>
    <p:sldLayoutId id="214749103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43BF541-6EA3-4E98-93F7-867B32DF92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36" r:id="rId1"/>
    <p:sldLayoutId id="2147491037" r:id="rId2"/>
    <p:sldLayoutId id="2147491038" r:id="rId3"/>
    <p:sldLayoutId id="2147491039" r:id="rId4"/>
    <p:sldLayoutId id="2147491040" r:id="rId5"/>
    <p:sldLayoutId id="2147491041" r:id="rId6"/>
    <p:sldLayoutId id="2147491042" r:id="rId7"/>
    <p:sldLayoutId id="2147491043" r:id="rId8"/>
    <p:sldLayoutId id="2147491044" r:id="rId9"/>
    <p:sldLayoutId id="2147491045" r:id="rId10"/>
    <p:sldLayoutId id="2147491046" r:id="rId11"/>
    <p:sldLayoutId id="214749104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BC6EE9E-4271-4EAD-920F-7C4B444773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17" r:id="rId1"/>
    <p:sldLayoutId id="2147490918" r:id="rId2"/>
    <p:sldLayoutId id="2147490919" r:id="rId3"/>
    <p:sldLayoutId id="2147490920" r:id="rId4"/>
    <p:sldLayoutId id="2147490921" r:id="rId5"/>
    <p:sldLayoutId id="2147490922" r:id="rId6"/>
    <p:sldLayoutId id="2147490923" r:id="rId7"/>
    <p:sldLayoutId id="2147490924" r:id="rId8"/>
    <p:sldLayoutId id="2147490925" r:id="rId9"/>
    <p:sldLayoutId id="2147490926" r:id="rId10"/>
    <p:sldLayoutId id="2147490927" r:id="rId11"/>
    <p:sldLayoutId id="214749104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28" r:id="rId1"/>
    <p:sldLayoutId id="2147490929" r:id="rId2"/>
    <p:sldLayoutId id="2147490930" r:id="rId3"/>
    <p:sldLayoutId id="2147490931" r:id="rId4"/>
    <p:sldLayoutId id="2147490932" r:id="rId5"/>
    <p:sldLayoutId id="2147490933" r:id="rId6"/>
    <p:sldLayoutId id="2147490934" r:id="rId7"/>
    <p:sldLayoutId id="2147490935" r:id="rId8"/>
    <p:sldLayoutId id="2147490936" r:id="rId9"/>
    <p:sldLayoutId id="2147490937" r:id="rId10"/>
    <p:sldLayoutId id="214749093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5E50CA0-6B3E-4609-8E0B-6B01082F1A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39" r:id="rId1"/>
    <p:sldLayoutId id="2147490940" r:id="rId2"/>
    <p:sldLayoutId id="2147490941" r:id="rId3"/>
    <p:sldLayoutId id="2147490942" r:id="rId4"/>
    <p:sldLayoutId id="2147490943" r:id="rId5"/>
    <p:sldLayoutId id="2147490944" r:id="rId6"/>
    <p:sldLayoutId id="2147490945" r:id="rId7"/>
    <p:sldLayoutId id="2147490946" r:id="rId8"/>
    <p:sldLayoutId id="2147490947" r:id="rId9"/>
    <p:sldLayoutId id="2147490948" r:id="rId10"/>
    <p:sldLayoutId id="214749094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7F2D495-E310-44E5-B52C-5FA4EF4331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8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0" r:id="rId1"/>
    <p:sldLayoutId id="2147490951" r:id="rId2"/>
    <p:sldLayoutId id="2147490952" r:id="rId3"/>
    <p:sldLayoutId id="2147490953" r:id="rId4"/>
    <p:sldLayoutId id="2147490954" r:id="rId5"/>
    <p:sldLayoutId id="2147490955" r:id="rId6"/>
    <p:sldLayoutId id="2147490956" r:id="rId7"/>
    <p:sldLayoutId id="2147490957" r:id="rId8"/>
    <p:sldLayoutId id="2147490958" r:id="rId9"/>
    <p:sldLayoutId id="2147490959" r:id="rId10"/>
    <p:sldLayoutId id="21474909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F72B473-D5D9-43FD-9912-170601A7EA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2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1" r:id="rId1"/>
    <p:sldLayoutId id="2147490962" r:id="rId2"/>
    <p:sldLayoutId id="2147490963" r:id="rId3"/>
    <p:sldLayoutId id="2147490964" r:id="rId4"/>
    <p:sldLayoutId id="2147490965" r:id="rId5"/>
    <p:sldLayoutId id="2147490966" r:id="rId6"/>
    <p:sldLayoutId id="2147490967" r:id="rId7"/>
    <p:sldLayoutId id="2147490968" r:id="rId8"/>
    <p:sldLayoutId id="2147490969" r:id="rId9"/>
    <p:sldLayoutId id="2147490970" r:id="rId10"/>
    <p:sldLayoutId id="21474909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43BF541-6EA3-4E98-93F7-867B32DF92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2" r:id="rId1"/>
    <p:sldLayoutId id="2147490973" r:id="rId2"/>
    <p:sldLayoutId id="2147490974" r:id="rId3"/>
    <p:sldLayoutId id="2147490975" r:id="rId4"/>
    <p:sldLayoutId id="2147490976" r:id="rId5"/>
    <p:sldLayoutId id="2147490977" r:id="rId6"/>
    <p:sldLayoutId id="2147490978" r:id="rId7"/>
    <p:sldLayoutId id="2147490979" r:id="rId8"/>
    <p:sldLayoutId id="2147490980" r:id="rId9"/>
    <p:sldLayoutId id="2147490981" r:id="rId10"/>
    <p:sldLayoutId id="214749098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1C9A667-D4DA-4059-BFB2-419F66B8F8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4" r:id="rId1"/>
    <p:sldLayoutId id="2147490985" r:id="rId2"/>
    <p:sldLayoutId id="2147490986" r:id="rId3"/>
    <p:sldLayoutId id="2147490987" r:id="rId4"/>
    <p:sldLayoutId id="2147490988" r:id="rId5"/>
    <p:sldLayoutId id="2147490989" r:id="rId6"/>
    <p:sldLayoutId id="2147490990" r:id="rId7"/>
    <p:sldLayoutId id="2147490991" r:id="rId8"/>
    <p:sldLayoutId id="2147490992" r:id="rId9"/>
    <p:sldLayoutId id="2147490993" r:id="rId10"/>
    <p:sldLayoutId id="21474909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C318B2A-8646-4E6B-8149-DD1F0397E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5" r:id="rId1"/>
    <p:sldLayoutId id="2147490996" r:id="rId2"/>
    <p:sldLayoutId id="2147490997" r:id="rId3"/>
    <p:sldLayoutId id="2147490998" r:id="rId4"/>
    <p:sldLayoutId id="2147490999" r:id="rId5"/>
    <p:sldLayoutId id="2147491000" r:id="rId6"/>
    <p:sldLayoutId id="2147491001" r:id="rId7"/>
    <p:sldLayoutId id="2147491002" r:id="rId8"/>
    <p:sldLayoutId id="2147491003" r:id="rId9"/>
    <p:sldLayoutId id="2147491004" r:id="rId10"/>
    <p:sldLayoutId id="214749100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a.andueza@redsalud.gob.c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ubtitle 2"/>
          <p:cNvSpPr txBox="1">
            <a:spLocks/>
          </p:cNvSpPr>
          <p:nvPr/>
        </p:nvSpPr>
        <p:spPr bwMode="auto">
          <a:xfrm>
            <a:off x="4568825" y="5103008"/>
            <a:ext cx="4575175" cy="11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sz="1200" b="1" dirty="0">
                <a:solidFill>
                  <a:srgbClr val="FFFFFF"/>
                </a:solidFill>
                <a:latin typeface="Calibri" pitchFamily="34" charset="0"/>
              </a:rPr>
              <a:t>E-M Carolina Andueza C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sz="1200" b="1" dirty="0">
                <a:solidFill>
                  <a:srgbClr val="FFFFFF"/>
                </a:solidFill>
                <a:latin typeface="Calibri" pitchFamily="34" charset="0"/>
              </a:rPr>
              <a:t>Referente Gestión Lista Espera RED SSVQ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sz="1200" b="1" dirty="0">
                <a:solidFill>
                  <a:srgbClr val="FFFFFF"/>
                </a:solidFill>
                <a:latin typeface="Calibri" pitchFamily="34" charset="0"/>
              </a:rPr>
              <a:t>Departamento  de Gestión Asistencial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sz="1200" b="1" dirty="0">
                <a:solidFill>
                  <a:srgbClr val="FFFFFF"/>
                </a:solidFill>
                <a:latin typeface="Calibri" pitchFamily="34" charset="0"/>
              </a:rPr>
              <a:t>Servicio Salud Viña del Mar - Quillota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sz="1200" b="1" dirty="0" smtClean="0">
                <a:solidFill>
                  <a:srgbClr val="FFFFFF"/>
                </a:solidFill>
                <a:latin typeface="Calibri" pitchFamily="34" charset="0"/>
              </a:rPr>
              <a:t>23/11/2017</a:t>
            </a:r>
            <a:endParaRPr lang="es-ES" sz="1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s-ES" sz="160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s-CL" sz="1600" dirty="0">
              <a:solidFill>
                <a:prstClr val="white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05827" name="Título 2"/>
          <p:cNvSpPr>
            <a:spLocks noGrp="1"/>
          </p:cNvSpPr>
          <p:nvPr>
            <p:ph type="ctrTitle"/>
          </p:nvPr>
        </p:nvSpPr>
        <p:spPr bwMode="auto">
          <a:xfrm>
            <a:off x="1050039" y="1124744"/>
            <a:ext cx="7772400" cy="119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CL" sz="3600" dirty="0">
                <a:latin typeface="Calibri Light" pitchFamily="34" charset="0"/>
              </a:rPr>
              <a:t/>
            </a:r>
            <a:br>
              <a:rPr lang="es-CL" sz="3600" dirty="0">
                <a:latin typeface="Calibri Light" pitchFamily="34" charset="0"/>
              </a:rPr>
            </a:br>
            <a:r>
              <a:rPr lang="es-CL" sz="3600" dirty="0">
                <a:latin typeface="Calibri Light" pitchFamily="34" charset="0"/>
              </a:rPr>
              <a:t/>
            </a:r>
            <a:br>
              <a:rPr lang="es-CL" sz="3600" dirty="0">
                <a:latin typeface="Calibri Light" pitchFamily="34" charset="0"/>
              </a:rPr>
            </a:br>
            <a:r>
              <a:rPr lang="es-CL" sz="5400" b="1" dirty="0">
                <a:latin typeface="Calibri Light" pitchFamily="34" charset="0"/>
              </a:rPr>
              <a:t>Listas de Espera no GES</a:t>
            </a:r>
            <a:r>
              <a:rPr lang="es-CL" sz="3600" b="1" dirty="0">
                <a:latin typeface="Calibri Light" pitchFamily="34" charset="0"/>
              </a:rPr>
              <a:t/>
            </a:r>
            <a:br>
              <a:rPr lang="es-CL" sz="3600" b="1" dirty="0">
                <a:latin typeface="Calibri Light" pitchFamily="34" charset="0"/>
              </a:rPr>
            </a:br>
            <a:r>
              <a:rPr lang="es-CL" sz="3600" b="1" dirty="0" smtClean="0">
                <a:latin typeface="Calibri Light" pitchFamily="34" charset="0"/>
              </a:rPr>
              <a:t>«Jornada GES HGF»</a:t>
            </a:r>
            <a:r>
              <a:rPr lang="es-CL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s-CL" sz="2800" b="1" dirty="0">
                <a:latin typeface="Arial" pitchFamily="34" charset="0"/>
                <a:cs typeface="Arial" pitchFamily="34" charset="0"/>
              </a:rPr>
            </a:br>
            <a:r>
              <a:rPr lang="es-CL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s-CL" sz="2800" b="1" dirty="0">
                <a:latin typeface="Arial" pitchFamily="34" charset="0"/>
                <a:cs typeface="Arial" pitchFamily="34" charset="0"/>
              </a:rPr>
            </a:br>
            <a:r>
              <a:rPr lang="es-CL" sz="3600" b="1" i="1" dirty="0">
                <a:latin typeface="Calibri Light" pitchFamily="34" charset="0"/>
              </a:rPr>
              <a:t/>
            </a:r>
            <a:br>
              <a:rPr lang="es-CL" sz="3600" b="1" i="1" dirty="0">
                <a:latin typeface="Calibri Light" pitchFamily="34" charset="0"/>
              </a:rPr>
            </a:br>
            <a:r>
              <a:rPr lang="es-ES" sz="3600" b="1" i="1" dirty="0">
                <a:solidFill>
                  <a:srgbClr val="FFFFFF"/>
                </a:solidFill>
              </a:rPr>
              <a:t/>
            </a:r>
            <a:br>
              <a:rPr lang="es-ES" sz="3600" b="1" i="1" dirty="0">
                <a:solidFill>
                  <a:srgbClr val="FFFFFF"/>
                </a:solidFill>
              </a:rPr>
            </a:br>
            <a:endParaRPr lang="es-CL" sz="3600" b="1" i="1" dirty="0">
              <a:latin typeface="Calibri Light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26" name="Picture 2" descr="Resultado de imagen para logo ss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454434" cy="20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4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2988" y="1052513"/>
            <a:ext cx="6697662" cy="266382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s-ES_tradnl" dirty="0">
                <a:latin typeface="+mn-lt"/>
              </a:rPr>
              <a:t/>
            </a:r>
            <a:br>
              <a:rPr lang="es-ES_tradnl" dirty="0">
                <a:latin typeface="+mn-lt"/>
              </a:rPr>
            </a:br>
            <a:r>
              <a:rPr lang="es-ES_tradnl" dirty="0">
                <a:latin typeface="+mn-lt"/>
              </a:rPr>
              <a:t>	</a:t>
            </a:r>
            <a:r>
              <a:rPr lang="es-ES_tradnl" dirty="0">
                <a:solidFill>
                  <a:schemeClr val="tx1"/>
                </a:solidFill>
                <a:latin typeface="+mn-lt"/>
              </a:rPr>
              <a:t>Se define como lista de espera al conjunto de personas que en un momento dado se encuentran  en espera de ser atendidas para una consulta de especialidad médica u odontológica, para un procedimiento o prueba diagnóstica o para una intervención quirúrgica programada, solicitada por un profesional médico u odontólogo autorizado en la red y teniendo documentada tal petición.</a:t>
            </a:r>
            <a:br>
              <a:rPr lang="es-ES_tradnl" dirty="0">
                <a:solidFill>
                  <a:schemeClr val="tx1"/>
                </a:solidFill>
                <a:latin typeface="+mn-lt"/>
              </a:rPr>
            </a:br>
            <a:endParaRPr lang="es-ES_tradn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288" y="260350"/>
            <a:ext cx="7772400" cy="1000125"/>
          </a:xfrm>
          <a:prstGeom prst="rect">
            <a:avLst/>
          </a:prstGeom>
        </p:spPr>
        <p:txBody>
          <a:bodyPr anchor="ctr"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s-ES_tradnl" sz="3600" b="1" dirty="0">
                <a:latin typeface="+mj-lt"/>
                <a:ea typeface="+mj-ea"/>
                <a:cs typeface="+mj-cs"/>
              </a:rPr>
              <a:t>Listas de Espera</a:t>
            </a:r>
            <a:r>
              <a:rPr lang="es-ES_tradnl" sz="2400" dirty="0">
                <a:latin typeface="+mj-lt"/>
                <a:ea typeface="+mj-ea"/>
                <a:cs typeface="+mj-cs"/>
              </a:rPr>
              <a:t> </a:t>
            </a:r>
            <a:endParaRPr lang="es-ES_tradnl" sz="2400" dirty="0"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77287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 smtClean="0"/>
              <a:t/>
            </a:r>
            <a:br>
              <a:rPr lang="es-CL" b="1" u="sng" dirty="0" smtClean="0"/>
            </a:br>
            <a:r>
              <a:rPr lang="es-CL" b="1" u="sng" dirty="0" smtClean="0"/>
              <a:t>Causales de Salida</a:t>
            </a:r>
            <a:endParaRPr lang="es-CL" b="1" u="sng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74866"/>
              </p:ext>
            </p:extLst>
          </p:nvPr>
        </p:nvGraphicFramePr>
        <p:xfrm>
          <a:off x="1259632" y="1124744"/>
          <a:ext cx="5976664" cy="5293725"/>
        </p:xfrm>
        <a:graphic>
          <a:graphicData uri="http://schemas.openxmlformats.org/drawingml/2006/table">
            <a:tbl>
              <a:tblPr/>
              <a:tblGrid>
                <a:gridCol w="1187417"/>
                <a:gridCol w="4789247"/>
              </a:tblGrid>
              <a:tr h="479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Causal Salida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Realizada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Procedimiento Informado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Indicación Médica Para Reevaluación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otorgada en el extra sistema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 de Asegurador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Renuncia o Rechazo Voluntario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Recuperación Espontánea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Inasistencias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 de Indicación Duplicada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Contacto no corresponde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corresponde realizar cirugía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Traslado coordinado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Pertinencia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de Digitación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Resolutividad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Telemedicina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4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Modificación de la condición clínico- diagnóstica del caso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3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dirty="0"/>
              <a:t> </a:t>
            </a:r>
            <a:r>
              <a:rPr lang="es-CL" dirty="0" smtClean="0"/>
              <a:t>    NORMA </a:t>
            </a:r>
            <a:r>
              <a:rPr lang="es-CL" dirty="0"/>
              <a:t>Nº 118 </a:t>
            </a:r>
            <a:r>
              <a:rPr lang="es-CL" dirty="0" smtClean="0"/>
              <a:t>y Causal Egreso GES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84514"/>
            <a:ext cx="8177213" cy="45259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CL" dirty="0"/>
              <a:t>Corresponde a </a:t>
            </a:r>
            <a:r>
              <a:rPr lang="es-CL" dirty="0" smtClean="0"/>
              <a:t>prestaciones que no poseen cobertura </a:t>
            </a:r>
            <a:r>
              <a:rPr lang="es-CL" dirty="0"/>
              <a:t>garantizada. </a:t>
            </a:r>
            <a:endParaRPr lang="es-CL" dirty="0" smtClean="0"/>
          </a:p>
          <a:p>
            <a:pPr algn="just">
              <a:buFont typeface="Wingdings" pitchFamily="2" charset="2"/>
              <a:buChar char="ü"/>
            </a:pPr>
            <a:r>
              <a:rPr lang="es-CL" dirty="0" smtClean="0"/>
              <a:t>Un </a:t>
            </a:r>
            <a:r>
              <a:rPr lang="es-CL" dirty="0"/>
              <a:t>paciente GES no debería ser ingresado en una Lista de Espera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u="sng" dirty="0" smtClean="0"/>
              <a:t>Para </a:t>
            </a:r>
            <a:r>
              <a:rPr lang="es-CL" u="sng" dirty="0"/>
              <a:t>estos casos </a:t>
            </a:r>
            <a:r>
              <a:rPr lang="es-CL" u="sng" dirty="0" smtClean="0"/>
              <a:t>existen </a:t>
            </a:r>
            <a:r>
              <a:rPr lang="es-CL" u="sng" dirty="0"/>
              <a:t>3 posibles </a:t>
            </a:r>
            <a:r>
              <a:rPr lang="es-CL" u="sng" dirty="0" smtClean="0"/>
              <a:t>escenarios:   </a:t>
            </a:r>
          </a:p>
          <a:p>
            <a:pPr marL="0" indent="0">
              <a:buNone/>
            </a:pPr>
            <a:r>
              <a:rPr lang="es-CL" u="sng" dirty="0" smtClean="0"/>
              <a:t>                                                                                                                                                   </a:t>
            </a:r>
            <a:r>
              <a:rPr lang="es-CL" sz="1800" dirty="0" smtClean="0"/>
              <a:t>1-Si </a:t>
            </a:r>
            <a:r>
              <a:rPr lang="es-CL" sz="1800" dirty="0"/>
              <a:t>el caso fue originado como GES y por sistema se incluyó en el RNLE, </a:t>
            </a:r>
            <a:r>
              <a:rPr lang="es-CL" sz="1800" dirty="0" smtClean="0"/>
              <a:t>egresarlo por causal </a:t>
            </a:r>
            <a:r>
              <a:rPr lang="es-CL" sz="1800" dirty="0"/>
              <a:t>correspondiente (</a:t>
            </a:r>
            <a:r>
              <a:rPr lang="es-CL" sz="1800" dirty="0" smtClean="0"/>
              <a:t>0 GES</a:t>
            </a:r>
            <a:r>
              <a:rPr lang="es-CL" sz="1800" dirty="0"/>
              <a:t>)  y seguido como GES desde la fecha del documento original. </a:t>
            </a:r>
            <a:r>
              <a:rPr lang="es-CL" sz="1800" dirty="0" smtClean="0"/>
              <a:t>   </a:t>
            </a:r>
          </a:p>
          <a:p>
            <a:pPr marL="0" indent="0">
              <a:buNone/>
            </a:pPr>
            <a:r>
              <a:rPr lang="es-CL" sz="1800" dirty="0" smtClean="0"/>
              <a:t>2-Si </a:t>
            </a:r>
            <a:r>
              <a:rPr lang="es-CL" sz="1800" dirty="0"/>
              <a:t>se origina una derivación no GES, que por revisión alguien determina que es GES (o se hizo GES durante la espera</a:t>
            </a:r>
            <a:r>
              <a:rPr lang="es-CL" sz="1800" dirty="0" smtClean="0"/>
              <a:t>), la </a:t>
            </a:r>
            <a:r>
              <a:rPr lang="es-CL" sz="1800" dirty="0"/>
              <a:t>fecha de inicio del GES es a partir de esa determinación (por ejemplo en el caso de </a:t>
            </a:r>
            <a:r>
              <a:rPr lang="es-CL" sz="1800" dirty="0" smtClean="0"/>
              <a:t>caderas </a:t>
            </a:r>
            <a:r>
              <a:rPr lang="es-CL" sz="1800" dirty="0"/>
              <a:t>que esperan cirugía y cumplen la </a:t>
            </a:r>
            <a:r>
              <a:rPr lang="es-CL" sz="1800" dirty="0" smtClean="0"/>
              <a:t>edad y </a:t>
            </a:r>
            <a:r>
              <a:rPr lang="es-CL" sz="1800" dirty="0"/>
              <a:t>los derivan a GES) D</a:t>
            </a:r>
            <a:r>
              <a:rPr lang="es-CL" sz="1800" dirty="0" smtClean="0"/>
              <a:t>ebe </a:t>
            </a:r>
            <a:r>
              <a:rPr lang="es-CL" sz="1800" dirty="0"/>
              <a:t>ser respaldada por quién </a:t>
            </a:r>
            <a:r>
              <a:rPr lang="es-CL" sz="1800" dirty="0" smtClean="0"/>
              <a:t>lo define </a:t>
            </a:r>
            <a:r>
              <a:rPr lang="es-CL" sz="1800" dirty="0"/>
              <a:t>(Es quién firma el SIC o IPD GES en ese caso</a:t>
            </a:r>
            <a:r>
              <a:rPr lang="es-CL" sz="1800" dirty="0" smtClean="0"/>
              <a:t>).</a:t>
            </a:r>
          </a:p>
          <a:p>
            <a:pPr marL="0" indent="0" algn="just">
              <a:buNone/>
            </a:pPr>
            <a:r>
              <a:rPr lang="es-CL" sz="1800" dirty="0" smtClean="0"/>
              <a:t>3-Hay </a:t>
            </a:r>
            <a:r>
              <a:rPr lang="es-CL" sz="1800" dirty="0"/>
              <a:t>situaciones en que el diagnóstico puede hacer pensar que es GES pero no fue catalogado como GES en el inicio, en esos casos debe ser re-evaluado por un profesional que determine si se trata o no de un caso GES y a partir de allí tomar las definiciones. </a:t>
            </a:r>
          </a:p>
        </p:txBody>
      </p:sp>
    </p:spTree>
    <p:extLst>
      <p:ext uri="{BB962C8B-B14F-4D97-AF65-F5344CB8AC3E}">
        <p14:creationId xmlns:p14="http://schemas.microsoft.com/office/powerpoint/2010/main" val="2501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22" y="1606888"/>
            <a:ext cx="6476160" cy="34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3FB798B-84A6-4DF7-9DF0-FEF62D8C0BD5}"/>
              </a:ext>
            </a:extLst>
          </p:cNvPr>
          <p:cNvSpPr txBox="1"/>
          <p:nvPr/>
        </p:nvSpPr>
        <p:spPr>
          <a:xfrm>
            <a:off x="3387107" y="2714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0" name="AutoShape 2" descr="Resultado de imagen para importante animado">
            <a:extLst>
              <a:ext uri="{FF2B5EF4-FFF2-40B4-BE49-F238E27FC236}">
                <a16:creationId xmlns:a16="http://schemas.microsoft.com/office/drawing/2014/main" xmlns="" id="{B580C842-F5D8-48B1-838E-22A7A9EAB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2502" y="3503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64650" y="278092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2">
                    <a:lumMod val="50000"/>
                  </a:schemeClr>
                </a:solidFill>
              </a:rPr>
              <a:t>SENAME</a:t>
            </a:r>
            <a:endParaRPr lang="es-C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889750" y="114522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6">
                    <a:lumMod val="75000"/>
                  </a:schemeClr>
                </a:solidFill>
              </a:rPr>
              <a:t>GES</a:t>
            </a:r>
            <a:endParaRPr lang="es-C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55459" y="142359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E10202"/>
                </a:solidFill>
              </a:rPr>
              <a:t>URGENCIAS</a:t>
            </a:r>
            <a:endParaRPr lang="es-CL" sz="2400" b="1" dirty="0">
              <a:solidFill>
                <a:srgbClr val="E1020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55459" y="5085184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/>
              <a:t>FUNCIONARIOS</a:t>
            </a:r>
            <a:endParaRPr lang="es-CL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426464" y="5877272"/>
            <a:ext cx="1634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</a:rPr>
              <a:t>VALECH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297153" y="5877272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PRAIS</a:t>
            </a:r>
            <a:endParaRPr lang="es-CL" sz="2800" b="1" dirty="0">
              <a:solidFill>
                <a:srgbClr val="00B05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4956" y="483000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COMGES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lecha: a la derecha 2">
            <a:extLst>
              <a:ext uri="{FF2B5EF4-FFF2-40B4-BE49-F238E27FC236}">
                <a16:creationId xmlns:a16="http://schemas.microsoft.com/office/drawing/2014/main" xmlns="" id="{B0966838-5220-4BC2-9A4C-5F6EA508C42D}"/>
              </a:ext>
            </a:extLst>
          </p:cNvPr>
          <p:cNvSpPr/>
          <p:nvPr/>
        </p:nvSpPr>
        <p:spPr>
          <a:xfrm>
            <a:off x="1294103" y="13918"/>
            <a:ext cx="2232248" cy="1080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FF00"/>
                </a:solidFill>
              </a:rPr>
              <a:t>Quienes tienen la Prioridad?</a:t>
            </a:r>
            <a:endParaRPr lang="es-C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24576" y="5675786"/>
            <a:ext cx="272382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>
                <a:solidFill>
                  <a:schemeClr val="tx2">
                    <a:lumMod val="75000"/>
                  </a:schemeClr>
                </a:solidFill>
              </a:rPr>
              <a:t>E-M Carolina Andueza Castillo</a:t>
            </a:r>
          </a:p>
          <a:p>
            <a:pPr algn="ctr"/>
            <a:r>
              <a:rPr lang="es-CL" sz="1200" dirty="0">
                <a:solidFill>
                  <a:schemeClr val="tx2">
                    <a:lumMod val="75000"/>
                  </a:schemeClr>
                </a:solidFill>
              </a:rPr>
              <a:t>Referente Gestión Lista Espera RED</a:t>
            </a:r>
          </a:p>
          <a:p>
            <a:pPr algn="ctr"/>
            <a:r>
              <a:rPr lang="es-CL" sz="1200" dirty="0">
                <a:solidFill>
                  <a:schemeClr val="tx2">
                    <a:lumMod val="75000"/>
                  </a:schemeClr>
                </a:solidFill>
              </a:rPr>
              <a:t>DSSVQ</a:t>
            </a:r>
          </a:p>
          <a:p>
            <a:pPr algn="ctr"/>
            <a:r>
              <a:rPr lang="es-CL" sz="12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carolina.andueza@redsalud.gob.cl</a:t>
            </a:r>
            <a:endParaRPr lang="es-CL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L" sz="1400" dirty="0">
                <a:solidFill>
                  <a:schemeClr val="bg1"/>
                </a:solidFill>
              </a:rPr>
              <a:t>Red MINSAL 329365</a:t>
            </a:r>
          </a:p>
        </p:txBody>
      </p:sp>
    </p:spTree>
    <p:extLst>
      <p:ext uri="{BB962C8B-B14F-4D97-AF65-F5344CB8AC3E}">
        <p14:creationId xmlns:p14="http://schemas.microsoft.com/office/powerpoint/2010/main" val="28900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7776"/>
            <a:ext cx="6808290" cy="52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456166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chemeClr val="tx2">
                    <a:lumMod val="75000"/>
                  </a:schemeClr>
                </a:solidFill>
              </a:rPr>
              <a:t>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39462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4"/>
          <p:cNvSpPr txBox="1">
            <a:spLocks/>
          </p:cNvSpPr>
          <p:nvPr/>
        </p:nvSpPr>
        <p:spPr bwMode="auto">
          <a:xfrm>
            <a:off x="895351" y="3649664"/>
            <a:ext cx="740330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1pPr>
            <a:lvl2pPr>
              <a:defRPr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2pPr>
            <a:lvl3pPr>
              <a:defRPr sz="16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3pPr>
            <a:lvl4pPr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4pPr>
            <a:lvl5pPr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9pPr>
          </a:lstStyle>
          <a:p>
            <a:pPr defTabSz="457200"/>
            <a:endParaRPr lang="es-CL" altLang="es-CL" sz="2400">
              <a:solidFill>
                <a:srgbClr val="006CB7"/>
              </a:solidFill>
            </a:endParaRPr>
          </a:p>
          <a:p>
            <a:pPr defTabSz="457200"/>
            <a:endParaRPr lang="es-CL" altLang="es-CL" sz="2400">
              <a:solidFill>
                <a:srgbClr val="006CB7"/>
              </a:solidFill>
            </a:endParaRPr>
          </a:p>
        </p:txBody>
      </p:sp>
      <p:pic>
        <p:nvPicPr>
          <p:cNvPr id="2765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881063"/>
            <a:ext cx="4374356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649664"/>
            <a:ext cx="125016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5" y="4041775"/>
            <a:ext cx="123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86263"/>
            <a:ext cx="125016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2 CuadroTexto"/>
          <p:cNvSpPr txBox="1">
            <a:spLocks noChangeArrowheads="1"/>
          </p:cNvSpPr>
          <p:nvPr/>
        </p:nvSpPr>
        <p:spPr bwMode="auto">
          <a:xfrm>
            <a:off x="250031" y="260350"/>
            <a:ext cx="5078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1pPr>
            <a:lvl2pPr>
              <a:defRPr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2pPr>
            <a:lvl3pPr>
              <a:defRPr sz="16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3pPr>
            <a:lvl4pPr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4pPr>
            <a:lvl5pPr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pitchFamily="37" charset="-128"/>
              </a:defRPr>
            </a:lvl9pPr>
          </a:lstStyle>
          <a:p>
            <a:r>
              <a:rPr lang="es-ES" altLang="es-CL" sz="2400" b="1" dirty="0">
                <a:solidFill>
                  <a:srgbClr val="0070C0"/>
                </a:solidFill>
                <a:latin typeface="Candara" pitchFamily="34" charset="0"/>
              </a:rPr>
              <a:t>Distribución de áreas del SSVQ</a:t>
            </a:r>
            <a:endParaRPr lang="es-CL" altLang="es-CL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4371975" y="3090863"/>
          <a:ext cx="4473179" cy="2097405"/>
        </p:xfrm>
        <a:graphic>
          <a:graphicData uri="http://schemas.openxmlformats.org/drawingml/2006/table">
            <a:tbl>
              <a:tblPr/>
              <a:tblGrid>
                <a:gridCol w="1292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2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7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S.S.V.Q.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INE Año 2015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Base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Costero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405.387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Gustavo Fricke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Quillota - Petorca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296.126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Biprovincial Quillota Petorca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 Marga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381.550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Provincial Marga Marga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1.083.063</a:t>
                      </a: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5328048" y="582613"/>
          <a:ext cx="2807493" cy="2160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Borde </a:t>
                      </a:r>
                      <a:br>
                        <a:rPr lang="es-CL" sz="1000" dirty="0">
                          <a:effectLst/>
                        </a:rPr>
                      </a:br>
                      <a:r>
                        <a:rPr lang="es-CL" sz="1000" dirty="0">
                          <a:effectLst/>
                        </a:rPr>
                        <a:t>Costero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Marga</a:t>
                      </a:r>
                      <a:br>
                        <a:rPr lang="es-CL" sz="1000">
                          <a:effectLst/>
                        </a:rPr>
                      </a:br>
                      <a:r>
                        <a:rPr lang="es-CL" sz="1000">
                          <a:effectLst/>
                        </a:rPr>
                        <a:t>Marga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Quillota</a:t>
                      </a:r>
                      <a:br>
                        <a:rPr lang="es-CL" sz="1000" dirty="0">
                          <a:effectLst/>
                        </a:rPr>
                      </a:br>
                      <a:r>
                        <a:rPr lang="es-CL" sz="1000" dirty="0">
                          <a:effectLst/>
                        </a:rPr>
                        <a:t>Petorca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Viña del Mar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Quilpué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Quillota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Puchuncaví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Villa Alemana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Nogales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Concón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Limache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La Cruz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Quintero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Olmué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Petorca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49">
                <a:tc rowSpan="6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tc rowSpan="6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Cabildo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4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La Ligua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04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La Calera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4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Papudo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4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Zapallar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4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Hijuelas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1" marR="33331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255719" y="5795169"/>
            <a:ext cx="38496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kern="0" dirty="0">
                <a:solidFill>
                  <a:srgbClr val="1F497D"/>
                </a:solidFill>
              </a:rPr>
              <a:t>Impacto sanitario!!</a:t>
            </a:r>
          </a:p>
        </p:txBody>
      </p:sp>
    </p:spTree>
    <p:extLst>
      <p:ext uri="{BB962C8B-B14F-4D97-AF65-F5344CB8AC3E}">
        <p14:creationId xmlns:p14="http://schemas.microsoft.com/office/powerpoint/2010/main" val="790454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Título"/>
          <p:cNvSpPr>
            <a:spLocks noGrp="1"/>
          </p:cNvSpPr>
          <p:nvPr>
            <p:ph type="title"/>
          </p:nvPr>
        </p:nvSpPr>
        <p:spPr>
          <a:xfrm>
            <a:off x="0" y="388938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_tradnl" sz="2800" b="1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Compromiso de Gestión N°3</a:t>
            </a:r>
            <a:br>
              <a:rPr lang="es-ES_tradnl" sz="2800" b="1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ES_tradnl" sz="1800" b="1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«Disminución de Tiempos de Espera para CN de especialidad e IQ»</a:t>
            </a:r>
            <a:endParaRPr lang="es-CL" sz="1800" b="1">
              <a:solidFill>
                <a:schemeClr val="tx2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211971" name="4 CuadroTexto"/>
          <p:cNvSpPr txBox="1">
            <a:spLocks noChangeArrowheads="1"/>
          </p:cNvSpPr>
          <p:nvPr/>
        </p:nvSpPr>
        <p:spPr bwMode="auto">
          <a:xfrm>
            <a:off x="684213" y="1628775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CL" dirty="0">
                <a:solidFill>
                  <a:srgbClr val="000000"/>
                </a:solidFill>
              </a:rPr>
              <a:t>Reducir el tiempo de espera por una CN de especialidad, egresando todas las personas que fueron ingresadas por una consulta nueva de especialidad, con fecha igual o anterior al </a:t>
            </a:r>
            <a:r>
              <a:rPr lang="es-CL" b="1" dirty="0">
                <a:solidFill>
                  <a:srgbClr val="000000"/>
                </a:solidFill>
              </a:rPr>
              <a:t>31 de diciembre 2015.</a:t>
            </a:r>
          </a:p>
          <a:p>
            <a:pPr algn="just">
              <a:buFont typeface="Wingdings" pitchFamily="2" charset="2"/>
              <a:buChar char="Ø"/>
            </a:pPr>
            <a:endParaRPr lang="es-CL" dirty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L" dirty="0">
                <a:solidFill>
                  <a:srgbClr val="000000"/>
                </a:solidFill>
              </a:rPr>
              <a:t>Reducir el tiempo de espera por una IQ, egresando todas las personas que fueron ingresadas por una consulta nueva de especialidad, con fecha igual o anterior al </a:t>
            </a:r>
            <a:r>
              <a:rPr lang="es-CL" b="1" dirty="0">
                <a:solidFill>
                  <a:srgbClr val="000000"/>
                </a:solidFill>
              </a:rPr>
              <a:t>31 de diciembre 2014.</a:t>
            </a:r>
          </a:p>
          <a:p>
            <a:pPr marL="0" indent="0" algn="just"/>
            <a:endParaRPr lang="es-CL" b="1" dirty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CL" dirty="0">
                <a:solidFill>
                  <a:srgbClr val="000000"/>
                </a:solidFill>
              </a:rPr>
              <a:t>Reducir el tiempo de espera por una CNE odontológica, egresando todas las personas que fueron ingresadas por una consulta nueva de especialidad, con fecha igual o anterior al </a:t>
            </a:r>
            <a:r>
              <a:rPr lang="es-CL" b="1" dirty="0">
                <a:solidFill>
                  <a:srgbClr val="000000"/>
                </a:solidFill>
              </a:rPr>
              <a:t>31 de diciembre 2013.</a:t>
            </a:r>
          </a:p>
          <a:p>
            <a:pPr marL="0" indent="0" algn="just"/>
            <a:endParaRPr lang="es-CL" dirty="0">
              <a:solidFill>
                <a:srgbClr val="000000"/>
              </a:solidFill>
            </a:endParaRPr>
          </a:p>
          <a:p>
            <a:pPr marL="0" indent="0" algn="just"/>
            <a:endParaRPr lang="es-CL" dirty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2C24480-E9DA-4258-BF89-93254B1E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48" y="4753496"/>
            <a:ext cx="2079104" cy="2079104"/>
          </a:xfrm>
          <a:prstGeom prst="rect">
            <a:avLst/>
          </a:prstGeom>
        </p:spPr>
      </p:pic>
      <p:sp>
        <p:nvSpPr>
          <p:cNvPr id="5" name="10 CuadroTexto">
            <a:extLst>
              <a:ext uri="{FF2B5EF4-FFF2-40B4-BE49-F238E27FC236}">
                <a16:creationId xmlns="" xmlns:a16="http://schemas.microsoft.com/office/drawing/2014/main" id="{DD97DBDD-2AEF-45E8-82B7-0F1E70193269}"/>
              </a:ext>
            </a:extLst>
          </p:cNvPr>
          <p:cNvSpPr txBox="1"/>
          <p:nvPr/>
        </p:nvSpPr>
        <p:spPr>
          <a:xfrm rot="20224560">
            <a:off x="767111" y="3104490"/>
            <a:ext cx="76097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b="1" i="1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Cumplimiento COMGES!!</a:t>
            </a:r>
          </a:p>
        </p:txBody>
      </p:sp>
    </p:spTree>
    <p:extLst>
      <p:ext uri="{BB962C8B-B14F-4D97-AF65-F5344CB8AC3E}">
        <p14:creationId xmlns:p14="http://schemas.microsoft.com/office/powerpoint/2010/main" val="17155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63448" y="709245"/>
            <a:ext cx="684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solidFill>
                  <a:schemeClr val="tx2">
                    <a:lumMod val="50000"/>
                  </a:schemeClr>
                </a:solidFill>
              </a:rPr>
              <a:t>¿Y cual es nuestra Lista de Espera?</a:t>
            </a:r>
          </a:p>
          <a:p>
            <a:pPr algn="r"/>
            <a:r>
              <a:rPr lang="es-CL" sz="1600" dirty="0">
                <a:solidFill>
                  <a:schemeClr val="tx2">
                    <a:lumMod val="50000"/>
                  </a:schemeClr>
                </a:solidFill>
              </a:rPr>
              <a:t>SSVQ RNLE al </a:t>
            </a:r>
            <a:r>
              <a:rPr lang="es-CL" sz="1600" dirty="0" smtClean="0">
                <a:solidFill>
                  <a:schemeClr val="tx2">
                    <a:lumMod val="50000"/>
                  </a:schemeClr>
                </a:solidFill>
              </a:rPr>
              <a:t>31 </a:t>
            </a:r>
            <a:r>
              <a:rPr lang="es-CL" sz="1600" dirty="0">
                <a:solidFill>
                  <a:schemeClr val="tx2">
                    <a:lumMod val="50000"/>
                  </a:schemeClr>
                </a:solidFill>
              </a:rPr>
              <a:t>/10/2017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45408" y="5327489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itchFamily="2" charset="2"/>
              <a:buChar char="Ø"/>
            </a:pPr>
            <a:r>
              <a:rPr lang="es-CL" sz="2000" dirty="0">
                <a:solidFill>
                  <a:schemeClr val="tx2">
                    <a:lumMod val="50000"/>
                  </a:schemeClr>
                </a:solidFill>
              </a:rPr>
              <a:t>CNE y Odontología </a:t>
            </a:r>
            <a:r>
              <a:rPr lang="es-CL" sz="2000" dirty="0" smtClean="0">
                <a:solidFill>
                  <a:schemeClr val="tx2">
                    <a:lumMod val="50000"/>
                  </a:schemeClr>
                </a:solidFill>
              </a:rPr>
              <a:t>84.728 </a:t>
            </a:r>
            <a:endParaRPr lang="es-C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r">
              <a:buFont typeface="Wingdings" pitchFamily="2" charset="2"/>
              <a:buChar char="Ø"/>
            </a:pPr>
            <a:r>
              <a:rPr lang="es-CL" sz="2000" dirty="0">
                <a:solidFill>
                  <a:schemeClr val="tx2">
                    <a:lumMod val="50000"/>
                  </a:schemeClr>
                </a:solidFill>
              </a:rPr>
              <a:t>IQ </a:t>
            </a:r>
            <a:r>
              <a:rPr lang="es-CL" sz="2000" dirty="0" smtClean="0">
                <a:solidFill>
                  <a:schemeClr val="tx2">
                    <a:lumMod val="50000"/>
                  </a:schemeClr>
                </a:solidFill>
              </a:rPr>
              <a:t>18.055  </a:t>
            </a:r>
            <a:endParaRPr lang="es-C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r">
              <a:buFont typeface="Wingdings" pitchFamily="2" charset="2"/>
              <a:buChar char="Ø"/>
            </a:pPr>
            <a:r>
              <a:rPr lang="es-CL" sz="2000" dirty="0">
                <a:solidFill>
                  <a:schemeClr val="tx2">
                    <a:lumMod val="50000"/>
                  </a:schemeClr>
                </a:solidFill>
              </a:rPr>
              <a:t>Procedimientos </a:t>
            </a:r>
            <a:r>
              <a:rPr lang="es-CL" sz="2000" dirty="0" smtClean="0">
                <a:solidFill>
                  <a:schemeClr val="tx2">
                    <a:lumMod val="50000"/>
                  </a:schemeClr>
                </a:solidFill>
              </a:rPr>
              <a:t>16.682</a:t>
            </a:r>
            <a:endParaRPr lang="es-C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rece lista de espera y llega a 1,8 millones de casos retrasados en red de salud 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94" y="1711294"/>
            <a:ext cx="5905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75860" y="867550"/>
            <a:ext cx="6696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 EXTRAORDINARIO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87863" y="1762241"/>
            <a:ext cx="887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2">
                    <a:lumMod val="75000"/>
                  </a:schemeClr>
                </a:solidFill>
              </a:rPr>
              <a:t>“Brechas de atenciones médicas sobre la Programación institucional altamente priorizada»</a:t>
            </a:r>
          </a:p>
          <a:p>
            <a:endParaRPr lang="es-C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38356" y="29797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Casos IQ al 2012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Casos CNE al 2015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Valech IQ 2013-2015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b="1" dirty="0">
                <a:solidFill>
                  <a:srgbClr val="FF0000"/>
                </a:solidFill>
              </a:rPr>
              <a:t>Odontológicos al 2013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CL" b="1" dirty="0">
                <a:solidFill>
                  <a:srgbClr val="FF0000"/>
                </a:solidFill>
              </a:rPr>
              <a:t>Odontológicos PRAIS al 2015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Valech IQ y CNE al 30 marzo 2017</a:t>
            </a:r>
            <a:endParaRPr lang="es-CL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C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8214"/>
            <a:ext cx="1584176" cy="164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0 CuadroTexto">
            <a:extLst>
              <a:ext uri="{FF2B5EF4-FFF2-40B4-BE49-F238E27FC236}">
                <a16:creationId xmlns="" xmlns:a16="http://schemas.microsoft.com/office/drawing/2014/main" id="{B05C8ED7-7F8D-4845-913C-A2DA5D68C4C0}"/>
              </a:ext>
            </a:extLst>
          </p:cNvPr>
          <p:cNvSpPr txBox="1"/>
          <p:nvPr/>
        </p:nvSpPr>
        <p:spPr>
          <a:xfrm>
            <a:off x="1331640" y="5491105"/>
            <a:ext cx="73757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kern="0" dirty="0">
                <a:solidFill>
                  <a:srgbClr val="1F497D"/>
                </a:solidFill>
              </a:rPr>
              <a:t>Cumplimiento del COMGES Odontológico 100%!!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="" xmlns:a16="http://schemas.microsoft.com/office/drawing/2014/main" id="{B0966838-5220-4BC2-9A4C-5F6EA508C42D}"/>
              </a:ext>
            </a:extLst>
          </p:cNvPr>
          <p:cNvSpPr/>
          <p:nvPr/>
        </p:nvSpPr>
        <p:spPr>
          <a:xfrm>
            <a:off x="718521" y="442084"/>
            <a:ext cx="2232248" cy="1080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</a:rPr>
              <a:t>En que estamos hoy con MINSAL</a:t>
            </a:r>
          </a:p>
        </p:txBody>
      </p:sp>
    </p:spTree>
    <p:extLst>
      <p:ext uri="{BB962C8B-B14F-4D97-AF65-F5344CB8AC3E}">
        <p14:creationId xmlns:p14="http://schemas.microsoft.com/office/powerpoint/2010/main" val="22849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454426"/>
              </p:ext>
            </p:extLst>
          </p:nvPr>
        </p:nvGraphicFramePr>
        <p:xfrm>
          <a:off x="1104730" y="3140968"/>
          <a:ext cx="7429500" cy="300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620688"/>
            <a:ext cx="7152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tx2">
                    <a:lumMod val="75000"/>
                  </a:schemeClr>
                </a:solidFill>
              </a:rPr>
              <a:t>Consulta Nueva Especialidad SSVQ</a:t>
            </a:r>
            <a:endParaRPr lang="es-C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1462484"/>
            <a:ext cx="4943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itchFamily="2" charset="2"/>
              <a:buChar char="v"/>
            </a:pPr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</a:rPr>
              <a:t>Lista Espera Total SSVQ 84.728 casos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</a:rPr>
              <a:t>PRAIS 2.384 casos</a:t>
            </a:r>
          </a:p>
          <a:p>
            <a:pPr marL="285750" indent="-285750" algn="r">
              <a:buFont typeface="Wingdings" pitchFamily="2" charset="2"/>
              <a:buChar char="Ø"/>
            </a:pPr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</a:rPr>
              <a:t>Valech 173 casos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</a:rPr>
              <a:t> Antigüedad no mayor a 2 años.</a:t>
            </a:r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328502"/>
            <a:ext cx="606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tx2">
                    <a:lumMod val="75000"/>
                  </a:schemeClr>
                </a:solidFill>
              </a:rPr>
              <a:t>Intervención Quirúrgica SSVQ</a:t>
            </a:r>
            <a:endParaRPr lang="es-C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980728"/>
            <a:ext cx="490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v"/>
            </a:pPr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</a:rPr>
              <a:t>Lista Espera Total SSVQ 18.055 casos</a:t>
            </a:r>
          </a:p>
          <a:p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681284"/>
              </p:ext>
            </p:extLst>
          </p:nvPr>
        </p:nvGraphicFramePr>
        <p:xfrm>
          <a:off x="223324" y="1585497"/>
          <a:ext cx="73533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52555"/>
              </p:ext>
            </p:extLst>
          </p:nvPr>
        </p:nvGraphicFramePr>
        <p:xfrm>
          <a:off x="4499992" y="3140968"/>
          <a:ext cx="4752527" cy="189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6516216" y="2420888"/>
            <a:ext cx="2364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PRAIS 520 casos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Valech 47 casos </a:t>
            </a:r>
          </a:p>
        </p:txBody>
      </p:sp>
    </p:spTree>
    <p:extLst>
      <p:ext uri="{BB962C8B-B14F-4D97-AF65-F5344CB8AC3E}">
        <p14:creationId xmlns:p14="http://schemas.microsoft.com/office/powerpoint/2010/main" val="6704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/>
          </p:nvPr>
        </p:nvSpPr>
        <p:spPr>
          <a:xfrm>
            <a:off x="467544" y="549276"/>
            <a:ext cx="7886700" cy="792162"/>
          </a:xfrm>
        </p:spPr>
        <p:txBody>
          <a:bodyPr/>
          <a:lstStyle/>
          <a:p>
            <a:pPr eaLnBrk="1" hangingPunct="1"/>
            <a:r>
              <a:rPr lang="es-ES" altLang="es-ES" b="1" dirty="0"/>
              <a:t>Normativa Vigente</a:t>
            </a:r>
          </a:p>
        </p:txBody>
      </p:sp>
      <p:pic>
        <p:nvPicPr>
          <p:cNvPr id="88067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41438"/>
            <a:ext cx="4032250" cy="4175125"/>
          </a:xfrm>
        </p:spPr>
      </p:pic>
      <p:pic>
        <p:nvPicPr>
          <p:cNvPr id="8806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832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Presentacion_0502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17143</TotalTime>
  <Words>638</Words>
  <Application>Microsoft Office PowerPoint</Application>
  <PresentationFormat>Presentación en pantalla (4:3)</PresentationFormat>
  <Paragraphs>146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Office Theme</vt:lpstr>
      <vt:lpstr>1_Office Theme</vt:lpstr>
      <vt:lpstr>2_Office Theme</vt:lpstr>
      <vt:lpstr>5_Office Theme</vt:lpstr>
      <vt:lpstr>8_Office Theme</vt:lpstr>
      <vt:lpstr>9_Office Theme</vt:lpstr>
      <vt:lpstr>10_Office Theme</vt:lpstr>
      <vt:lpstr>11_Office Theme</vt:lpstr>
      <vt:lpstr>12_Office Theme</vt:lpstr>
      <vt:lpstr>1_Presentacion_05022015</vt:lpstr>
      <vt:lpstr>13_Office Theme</vt:lpstr>
      <vt:lpstr>14_Office Theme</vt:lpstr>
      <vt:lpstr>  Listas de Espera no GES «Jornada GES HGF»    </vt:lpstr>
      <vt:lpstr>Presentación de PowerPoint</vt:lpstr>
      <vt:lpstr>Presentación de PowerPoint</vt:lpstr>
      <vt:lpstr>Compromiso de Gestión N°3 «Disminución de Tiempos de Espera para CN de especialidad e IQ»</vt:lpstr>
      <vt:lpstr>Presentación de PowerPoint</vt:lpstr>
      <vt:lpstr>Presentación de PowerPoint</vt:lpstr>
      <vt:lpstr>Presentación de PowerPoint</vt:lpstr>
      <vt:lpstr>Presentación de PowerPoint</vt:lpstr>
      <vt:lpstr>Normativa Vigente</vt:lpstr>
      <vt:lpstr>  Se define como lista de espera al conjunto de personas que en un momento dado se encuentran  en espera de ser atendidas para una consulta de especialidad médica u odontológica, para un procedimiento o prueba diagnóstica o para una intervención quirúrgica programada, solicitada por un profesional médico u odontólogo autorizado en la red y teniendo documentada tal petición. </vt:lpstr>
      <vt:lpstr> Causales de Salida</vt:lpstr>
      <vt:lpstr>      NORMA Nº 118 y Causal Egreso GES</vt:lpstr>
      <vt:lpstr>Presentación de PowerPoint</vt:lpstr>
      <vt:lpstr>Presentación de PowerPoint</vt:lpstr>
    </vt:vector>
  </TitlesOfParts>
  <Manager>Carolina Andueza</Manager>
  <Company>Carolina Andueza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DSSVQ LE 2016</dc:title>
  <dc:subject>Gestion Lista Espera</dc:subject>
  <dc:creator>Carolina Andueza C</dc:creator>
  <dc:description>Carolina Andueza</dc:description>
  <cp:lastModifiedBy>Carolina Andueza</cp:lastModifiedBy>
  <cp:revision>1128</cp:revision>
  <cp:lastPrinted>2017-03-14T19:44:46Z</cp:lastPrinted>
  <dcterms:created xsi:type="dcterms:W3CDTF">2010-11-27T19:44:20Z</dcterms:created>
  <dcterms:modified xsi:type="dcterms:W3CDTF">2017-11-24T12:25:09Z</dcterms:modified>
  <cp:category>Gestion Lista Espera</cp:category>
  <cp:contentStatus>Carolina Andueza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pietario">
    <vt:lpwstr>Caro Andueza Castillo</vt:lpwstr>
  </property>
</Properties>
</file>