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</p:sldMasterIdLst>
  <p:notesMasterIdLst>
    <p:notesMasterId r:id="rId31"/>
  </p:notesMasterIdLst>
  <p:handoutMasterIdLst>
    <p:handoutMasterId r:id="rId32"/>
  </p:handoutMasterIdLst>
  <p:sldIdLst>
    <p:sldId id="415" r:id="rId4"/>
    <p:sldId id="648" r:id="rId5"/>
    <p:sldId id="670" r:id="rId6"/>
    <p:sldId id="653" r:id="rId7"/>
    <p:sldId id="672" r:id="rId8"/>
    <p:sldId id="676" r:id="rId9"/>
    <p:sldId id="677" r:id="rId10"/>
    <p:sldId id="679" r:id="rId11"/>
    <p:sldId id="680" r:id="rId12"/>
    <p:sldId id="681" r:id="rId13"/>
    <p:sldId id="687" r:id="rId14"/>
    <p:sldId id="688" r:id="rId15"/>
    <p:sldId id="678" r:id="rId16"/>
    <p:sldId id="689" r:id="rId17"/>
    <p:sldId id="674" r:id="rId18"/>
    <p:sldId id="673" r:id="rId19"/>
    <p:sldId id="675" r:id="rId20"/>
    <p:sldId id="654" r:id="rId21"/>
    <p:sldId id="658" r:id="rId22"/>
    <p:sldId id="682" r:id="rId23"/>
    <p:sldId id="686" r:id="rId24"/>
    <p:sldId id="684" r:id="rId25"/>
    <p:sldId id="685" r:id="rId26"/>
    <p:sldId id="659" r:id="rId27"/>
    <p:sldId id="660" r:id="rId28"/>
    <p:sldId id="662" r:id="rId29"/>
    <p:sldId id="668" r:id="rId3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4A7"/>
    <a:srgbClr val="56114C"/>
    <a:srgbClr val="ED6160"/>
    <a:srgbClr val="00A297"/>
    <a:srgbClr val="FF6000"/>
    <a:srgbClr val="072F41"/>
    <a:srgbClr val="DAE39B"/>
    <a:srgbClr val="475866"/>
    <a:srgbClr val="0066AF"/>
    <a:srgbClr val="C53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6" autoAdjust="0"/>
    <p:restoredTop sz="98046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514" y="-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10094289782136E-2"/>
          <c:y val="4.8187696390520521E-2"/>
          <c:w val="0.86130178998361351"/>
          <c:h val="0.7146786651279590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SSVQ</c:v>
                </c:pt>
              </c:strCache>
            </c:strRef>
          </c:tx>
          <c:cat>
            <c:numRef>
              <c:f>Hoja1!$A$2:$A$23</c:f>
              <c:numCache>
                <c:formatCode>mmm\-yy</c:formatCode>
                <c:ptCount val="2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</c:numCache>
            </c:numRef>
          </c:cat>
          <c:val>
            <c:numRef>
              <c:f>Hoja1!$B$2:$B$23</c:f>
              <c:numCache>
                <c:formatCode>General</c:formatCode>
                <c:ptCount val="22"/>
                <c:pt idx="0">
                  <c:v>636</c:v>
                </c:pt>
                <c:pt idx="1">
                  <c:v>698</c:v>
                </c:pt>
                <c:pt idx="2">
                  <c:v>817</c:v>
                </c:pt>
                <c:pt idx="3">
                  <c:v>663</c:v>
                </c:pt>
                <c:pt idx="4">
                  <c:v>710</c:v>
                </c:pt>
                <c:pt idx="5">
                  <c:v>793</c:v>
                </c:pt>
                <c:pt idx="6">
                  <c:v>634</c:v>
                </c:pt>
                <c:pt idx="7">
                  <c:v>836</c:v>
                </c:pt>
                <c:pt idx="8">
                  <c:v>750</c:v>
                </c:pt>
                <c:pt idx="9">
                  <c:v>1057</c:v>
                </c:pt>
                <c:pt idx="10">
                  <c:v>1581</c:v>
                </c:pt>
                <c:pt idx="11">
                  <c:v>1606</c:v>
                </c:pt>
                <c:pt idx="12">
                  <c:v>1695</c:v>
                </c:pt>
                <c:pt idx="13">
                  <c:v>1583</c:v>
                </c:pt>
                <c:pt idx="14">
                  <c:v>1243</c:v>
                </c:pt>
                <c:pt idx="15">
                  <c:v>1280</c:v>
                </c:pt>
                <c:pt idx="16">
                  <c:v>675</c:v>
                </c:pt>
                <c:pt idx="17">
                  <c:v>457</c:v>
                </c:pt>
                <c:pt idx="18">
                  <c:v>425</c:v>
                </c:pt>
                <c:pt idx="19">
                  <c:v>391</c:v>
                </c:pt>
                <c:pt idx="20">
                  <c:v>515</c:v>
                </c:pt>
                <c:pt idx="21">
                  <c:v>397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SSVSA</c:v>
                </c:pt>
              </c:strCache>
            </c:strRef>
          </c:tx>
          <c:cat>
            <c:numRef>
              <c:f>Hoja1!$A$2:$A$23</c:f>
              <c:numCache>
                <c:formatCode>mmm\-yy</c:formatCode>
                <c:ptCount val="2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</c:numCache>
            </c:numRef>
          </c:cat>
          <c:val>
            <c:numRef>
              <c:f>Hoja1!$C$2:$C$23</c:f>
              <c:numCache>
                <c:formatCode>_-* #,##0_-;\-* #,##0_-;_-* "-"??_-;_-@_-</c:formatCode>
                <c:ptCount val="22"/>
                <c:pt idx="0">
                  <c:v>1097</c:v>
                </c:pt>
                <c:pt idx="1">
                  <c:v>1211</c:v>
                </c:pt>
                <c:pt idx="2">
                  <c:v>1139</c:v>
                </c:pt>
                <c:pt idx="3">
                  <c:v>1151</c:v>
                </c:pt>
                <c:pt idx="4">
                  <c:v>1317</c:v>
                </c:pt>
                <c:pt idx="5">
                  <c:v>815</c:v>
                </c:pt>
                <c:pt idx="6">
                  <c:v>632</c:v>
                </c:pt>
                <c:pt idx="7">
                  <c:v>726</c:v>
                </c:pt>
                <c:pt idx="8">
                  <c:v>656</c:v>
                </c:pt>
                <c:pt idx="9">
                  <c:v>737</c:v>
                </c:pt>
                <c:pt idx="10">
                  <c:v>715</c:v>
                </c:pt>
                <c:pt idx="11">
                  <c:v>695</c:v>
                </c:pt>
                <c:pt idx="12">
                  <c:v>810</c:v>
                </c:pt>
                <c:pt idx="13">
                  <c:v>857</c:v>
                </c:pt>
                <c:pt idx="14">
                  <c:v>762</c:v>
                </c:pt>
                <c:pt idx="15">
                  <c:v>908</c:v>
                </c:pt>
                <c:pt idx="16">
                  <c:v>737</c:v>
                </c:pt>
                <c:pt idx="17">
                  <c:v>863</c:v>
                </c:pt>
                <c:pt idx="18">
                  <c:v>727</c:v>
                </c:pt>
                <c:pt idx="19">
                  <c:v>685</c:v>
                </c:pt>
                <c:pt idx="20">
                  <c:v>768</c:v>
                </c:pt>
                <c:pt idx="21">
                  <c:v>601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SSC</c:v>
                </c:pt>
              </c:strCache>
            </c:strRef>
          </c:tx>
          <c:cat>
            <c:numRef>
              <c:f>Hoja1!$A$2:$A$23</c:f>
              <c:numCache>
                <c:formatCode>mmm\-yy</c:formatCode>
                <c:ptCount val="2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</c:numCache>
            </c:numRef>
          </c:cat>
          <c:val>
            <c:numRef>
              <c:f>Hoja1!$D$2:$D$23</c:f>
              <c:numCache>
                <c:formatCode>_-* #,##0_-;\-* #,##0_-;_-* "-"??_-;_-@_-</c:formatCode>
                <c:ptCount val="22"/>
                <c:pt idx="0">
                  <c:v>629</c:v>
                </c:pt>
                <c:pt idx="1">
                  <c:v>957</c:v>
                </c:pt>
                <c:pt idx="2">
                  <c:v>900</c:v>
                </c:pt>
                <c:pt idx="3">
                  <c:v>749</c:v>
                </c:pt>
                <c:pt idx="4">
                  <c:v>746</c:v>
                </c:pt>
                <c:pt idx="5">
                  <c:v>524</c:v>
                </c:pt>
                <c:pt idx="6">
                  <c:v>306</c:v>
                </c:pt>
                <c:pt idx="7">
                  <c:v>373</c:v>
                </c:pt>
                <c:pt idx="8">
                  <c:v>562</c:v>
                </c:pt>
                <c:pt idx="9">
                  <c:v>757</c:v>
                </c:pt>
                <c:pt idx="10">
                  <c:v>1055</c:v>
                </c:pt>
                <c:pt idx="11">
                  <c:v>641</c:v>
                </c:pt>
                <c:pt idx="12">
                  <c:v>637</c:v>
                </c:pt>
                <c:pt idx="13">
                  <c:v>683</c:v>
                </c:pt>
                <c:pt idx="14">
                  <c:v>388</c:v>
                </c:pt>
                <c:pt idx="15">
                  <c:v>510</c:v>
                </c:pt>
                <c:pt idx="16">
                  <c:v>413</c:v>
                </c:pt>
                <c:pt idx="17">
                  <c:v>421</c:v>
                </c:pt>
                <c:pt idx="18">
                  <c:v>555</c:v>
                </c:pt>
                <c:pt idx="19">
                  <c:v>674</c:v>
                </c:pt>
                <c:pt idx="20">
                  <c:v>359</c:v>
                </c:pt>
                <c:pt idx="21">
                  <c:v>505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SSA</c:v>
                </c:pt>
              </c:strCache>
            </c:strRef>
          </c:tx>
          <c:cat>
            <c:numRef>
              <c:f>Hoja1!$A$2:$A$23</c:f>
              <c:numCache>
                <c:formatCode>mmm\-yy</c:formatCode>
                <c:ptCount val="2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</c:numCache>
            </c:numRef>
          </c:cat>
          <c:val>
            <c:numRef>
              <c:f>Hoja1!$E$2:$E$23</c:f>
              <c:numCache>
                <c:formatCode>_-* #,##0_-;\-* #,##0_-;_-* "-"??_-;_-@_-</c:formatCode>
                <c:ptCount val="22"/>
                <c:pt idx="0">
                  <c:v>11</c:v>
                </c:pt>
                <c:pt idx="1">
                  <c:v>7</c:v>
                </c:pt>
                <c:pt idx="2">
                  <c:v>10</c:v>
                </c:pt>
                <c:pt idx="3">
                  <c:v>27</c:v>
                </c:pt>
                <c:pt idx="4">
                  <c:v>11</c:v>
                </c:pt>
                <c:pt idx="5">
                  <c:v>12</c:v>
                </c:pt>
                <c:pt idx="6">
                  <c:v>5</c:v>
                </c:pt>
                <c:pt idx="7">
                  <c:v>4</c:v>
                </c:pt>
                <c:pt idx="8">
                  <c:v>8</c:v>
                </c:pt>
                <c:pt idx="9">
                  <c:v>7</c:v>
                </c:pt>
                <c:pt idx="10">
                  <c:v>4</c:v>
                </c:pt>
                <c:pt idx="11">
                  <c:v>9</c:v>
                </c:pt>
                <c:pt idx="12">
                  <c:v>6</c:v>
                </c:pt>
                <c:pt idx="13">
                  <c:v>3</c:v>
                </c:pt>
                <c:pt idx="14">
                  <c:v>7</c:v>
                </c:pt>
                <c:pt idx="15">
                  <c:v>44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6</c:v>
                </c:pt>
                <c:pt idx="20">
                  <c:v>3</c:v>
                </c:pt>
                <c:pt idx="21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69408"/>
        <c:axId val="201868992"/>
      </c:lineChart>
      <c:dateAx>
        <c:axId val="1563694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01868992"/>
        <c:crosses val="autoZero"/>
        <c:auto val="1"/>
        <c:lblOffset val="100"/>
        <c:baseTimeUnit val="months"/>
      </c:dateAx>
      <c:valAx>
        <c:axId val="201868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s-CL" sz="1200" dirty="0" smtClean="0"/>
                  <a:t>Cantidad</a:t>
                </a:r>
                <a:r>
                  <a:rPr lang="es-CL" sz="1200" baseline="0" dirty="0" smtClean="0"/>
                  <a:t> de GO Retrasadas</a:t>
                </a:r>
                <a:endParaRPr lang="es-CL" sz="1200" dirty="0"/>
              </a:p>
            </c:rich>
          </c:tx>
          <c:layout>
            <c:manualLayout>
              <c:xMode val="edge"/>
              <c:yMode val="edge"/>
              <c:x val="4.8198196557395264E-3"/>
              <c:y val="0.132929627268775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156369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cap="flat"/>
        </c:spPr>
        <c:txPr>
          <a:bodyPr/>
          <a:lstStyle/>
          <a:p>
            <a:pPr rtl="0">
              <a:defRPr sz="800"/>
            </a:pPr>
            <a:endParaRPr lang="es-CL"/>
          </a:p>
        </c:txPr>
      </c:dTable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 w="25400"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BA341-64AD-4ED6-A60A-662FEF02B2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06B7796-F04A-4A56-8841-412A7E659780}">
      <dgm:prSet custT="1"/>
      <dgm:spPr/>
      <dgm:t>
        <a:bodyPr/>
        <a:lstStyle/>
        <a:p>
          <a:pPr rtl="0"/>
          <a:r>
            <a:rPr lang="es-ES" sz="2000" b="1" dirty="0" smtClean="0">
              <a:latin typeface="gobCL"/>
            </a:rPr>
            <a:t>Para poner la tecnología al servicio del afiliado</a:t>
          </a:r>
          <a:endParaRPr lang="es-CL" sz="2000" dirty="0">
            <a:latin typeface="gobCL"/>
          </a:endParaRPr>
        </a:p>
      </dgm:t>
    </dgm:pt>
    <dgm:pt modelId="{940B8341-2DB7-45F8-B841-13A29E123F3E}" type="parTrans" cxnId="{0BADE16A-A80E-4689-AF8E-6F347214E5FE}">
      <dgm:prSet/>
      <dgm:spPr/>
      <dgm:t>
        <a:bodyPr/>
        <a:lstStyle/>
        <a:p>
          <a:endParaRPr lang="es-CL"/>
        </a:p>
      </dgm:t>
    </dgm:pt>
    <dgm:pt modelId="{B2FD40BF-099C-402B-961A-DDDD6188619A}" type="sibTrans" cxnId="{0BADE16A-A80E-4689-AF8E-6F347214E5FE}">
      <dgm:prSet/>
      <dgm:spPr/>
      <dgm:t>
        <a:bodyPr/>
        <a:lstStyle/>
        <a:p>
          <a:endParaRPr lang="es-CL"/>
        </a:p>
      </dgm:t>
    </dgm:pt>
    <dgm:pt modelId="{9E04F02F-7F07-4432-887A-86557E10BC39}">
      <dgm:prSet custT="1"/>
      <dgm:spPr/>
      <dgm:t>
        <a:bodyPr/>
        <a:lstStyle/>
        <a:p>
          <a:pPr rtl="0"/>
          <a:r>
            <a:rPr lang="es-ES" sz="2000" b="1" dirty="0" smtClean="0">
              <a:latin typeface="gobCL"/>
            </a:rPr>
            <a:t>Para mejorar la gestión clínica y financiera del Seguro</a:t>
          </a:r>
          <a:endParaRPr lang="es-CL" sz="2000" dirty="0">
            <a:latin typeface="gobCL"/>
          </a:endParaRPr>
        </a:p>
      </dgm:t>
    </dgm:pt>
    <dgm:pt modelId="{50AAA9EE-8D24-4C31-82CC-3A17A14AABC6}" type="parTrans" cxnId="{1D0BB032-0B65-426C-8467-ADD31C9BFA2D}">
      <dgm:prSet/>
      <dgm:spPr/>
      <dgm:t>
        <a:bodyPr/>
        <a:lstStyle/>
        <a:p>
          <a:endParaRPr lang="es-CL"/>
        </a:p>
      </dgm:t>
    </dgm:pt>
    <dgm:pt modelId="{2B8B0F46-E99C-4715-BB02-109E637AC465}" type="sibTrans" cxnId="{1D0BB032-0B65-426C-8467-ADD31C9BFA2D}">
      <dgm:prSet/>
      <dgm:spPr/>
      <dgm:t>
        <a:bodyPr/>
        <a:lstStyle/>
        <a:p>
          <a:endParaRPr lang="es-CL"/>
        </a:p>
      </dgm:t>
    </dgm:pt>
    <dgm:pt modelId="{2F2CC4D9-2FB2-44CD-9235-3676DD884A08}">
      <dgm:prSet custT="1"/>
      <dgm:spPr/>
      <dgm:t>
        <a:bodyPr/>
        <a:lstStyle/>
        <a:p>
          <a:pPr rtl="0"/>
          <a:r>
            <a:rPr lang="es-ES" sz="2000" b="1" dirty="0" smtClean="0">
              <a:latin typeface="gobCL"/>
            </a:rPr>
            <a:t>Para apoyar a la toma de decisiones del Seguro Público de Salud</a:t>
          </a:r>
          <a:endParaRPr lang="es-CL" sz="2000" dirty="0">
            <a:latin typeface="gobCL"/>
          </a:endParaRPr>
        </a:p>
      </dgm:t>
    </dgm:pt>
    <dgm:pt modelId="{70F7EAF0-FE94-4ABE-BCDF-2D806A185726}" type="parTrans" cxnId="{B284C2E3-D106-49A5-A886-86A77C521B29}">
      <dgm:prSet/>
      <dgm:spPr/>
      <dgm:t>
        <a:bodyPr/>
        <a:lstStyle/>
        <a:p>
          <a:endParaRPr lang="es-CL"/>
        </a:p>
      </dgm:t>
    </dgm:pt>
    <dgm:pt modelId="{B7D2C690-7D16-460F-BA6A-5DAF23956ED4}" type="sibTrans" cxnId="{B284C2E3-D106-49A5-A886-86A77C521B29}">
      <dgm:prSet/>
      <dgm:spPr/>
      <dgm:t>
        <a:bodyPr/>
        <a:lstStyle/>
        <a:p>
          <a:endParaRPr lang="es-CL"/>
        </a:p>
      </dgm:t>
    </dgm:pt>
    <dgm:pt modelId="{16F37C67-24F4-4C49-861A-0C6BFD5BE080}">
      <dgm:prSet custT="1"/>
      <dgm:spPr/>
      <dgm:t>
        <a:bodyPr/>
        <a:lstStyle/>
        <a:p>
          <a:pPr rtl="0"/>
          <a:r>
            <a:rPr lang="es-CL" sz="2000" dirty="0" smtClean="0">
              <a:latin typeface="gobCL"/>
            </a:rPr>
            <a:t>Para lograr trazabilidad sanitaria y financiera del afiliado</a:t>
          </a:r>
          <a:endParaRPr lang="es-CL" sz="2000" dirty="0">
            <a:latin typeface="gobCL"/>
          </a:endParaRPr>
        </a:p>
      </dgm:t>
    </dgm:pt>
    <dgm:pt modelId="{69DB15CA-0D88-4C20-A7A8-EB1A6EEA567B}" type="parTrans" cxnId="{C57D074A-68BA-4AD8-B48B-75FB2EE4C0ED}">
      <dgm:prSet/>
      <dgm:spPr/>
      <dgm:t>
        <a:bodyPr/>
        <a:lstStyle/>
        <a:p>
          <a:endParaRPr lang="es-CL"/>
        </a:p>
      </dgm:t>
    </dgm:pt>
    <dgm:pt modelId="{8A74362E-A5AB-4C11-82C6-9CA0870A78CF}" type="sibTrans" cxnId="{C57D074A-68BA-4AD8-B48B-75FB2EE4C0ED}">
      <dgm:prSet/>
      <dgm:spPr/>
      <dgm:t>
        <a:bodyPr/>
        <a:lstStyle/>
        <a:p>
          <a:endParaRPr lang="es-CL"/>
        </a:p>
      </dgm:t>
    </dgm:pt>
    <dgm:pt modelId="{92743A2C-00FF-4734-8587-FFB73162B495}" type="pres">
      <dgm:prSet presAssocID="{07FBA341-64AD-4ED6-A60A-662FEF02B2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665DF09-E583-44A7-93D7-8FC41535D39C}" type="pres">
      <dgm:prSet presAssocID="{16F37C67-24F4-4C49-861A-0C6BFD5BE080}" presName="linNode" presStyleCnt="0"/>
      <dgm:spPr/>
    </dgm:pt>
    <dgm:pt modelId="{6527FA9F-74BB-4428-A595-88F292B6C88F}" type="pres">
      <dgm:prSet presAssocID="{16F37C67-24F4-4C49-861A-0C6BFD5BE08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424C4B-11AD-480F-814F-02E87B22CA54}" type="pres">
      <dgm:prSet presAssocID="{8A74362E-A5AB-4C11-82C6-9CA0870A78CF}" presName="sp" presStyleCnt="0"/>
      <dgm:spPr/>
    </dgm:pt>
    <dgm:pt modelId="{E7EB6501-0333-412B-9410-4E66C3A9DB84}" type="pres">
      <dgm:prSet presAssocID="{706B7796-F04A-4A56-8841-412A7E659780}" presName="linNode" presStyleCnt="0"/>
      <dgm:spPr/>
    </dgm:pt>
    <dgm:pt modelId="{FF816C96-7D38-4B83-8215-AE09A68A591B}" type="pres">
      <dgm:prSet presAssocID="{706B7796-F04A-4A56-8841-412A7E65978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A01E6C-E8A8-46A4-A589-C0DBF38D2B72}" type="pres">
      <dgm:prSet presAssocID="{B2FD40BF-099C-402B-961A-DDDD6188619A}" presName="sp" presStyleCnt="0"/>
      <dgm:spPr/>
    </dgm:pt>
    <dgm:pt modelId="{D5B35420-8E51-4D89-AF78-F175BAB67B48}" type="pres">
      <dgm:prSet presAssocID="{9E04F02F-7F07-4432-887A-86557E10BC39}" presName="linNode" presStyleCnt="0"/>
      <dgm:spPr/>
    </dgm:pt>
    <dgm:pt modelId="{A4C441FC-99EE-4D8C-95D1-1D36686977B8}" type="pres">
      <dgm:prSet presAssocID="{9E04F02F-7F07-4432-887A-86557E10BC3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5A61A6-5A95-4AF5-AA3B-5B4CB6A8A96A}" type="pres">
      <dgm:prSet presAssocID="{2B8B0F46-E99C-4715-BB02-109E637AC465}" presName="sp" presStyleCnt="0"/>
      <dgm:spPr/>
    </dgm:pt>
    <dgm:pt modelId="{5FF18C19-8EE3-42C0-A80C-5C18C3EC3D4C}" type="pres">
      <dgm:prSet presAssocID="{2F2CC4D9-2FB2-44CD-9235-3676DD884A08}" presName="linNode" presStyleCnt="0"/>
      <dgm:spPr/>
    </dgm:pt>
    <dgm:pt modelId="{4075DA17-7869-4F81-B1AF-B2DCCFD54F47}" type="pres">
      <dgm:prSet presAssocID="{2F2CC4D9-2FB2-44CD-9235-3676DD884A0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BADE16A-A80E-4689-AF8E-6F347214E5FE}" srcId="{07FBA341-64AD-4ED6-A60A-662FEF02B299}" destId="{706B7796-F04A-4A56-8841-412A7E659780}" srcOrd="1" destOrd="0" parTransId="{940B8341-2DB7-45F8-B841-13A29E123F3E}" sibTransId="{B2FD40BF-099C-402B-961A-DDDD6188619A}"/>
    <dgm:cxn modelId="{9B45E6B6-F1A3-4125-BEC5-F6FDFEA3066A}" type="presOf" srcId="{07FBA341-64AD-4ED6-A60A-662FEF02B299}" destId="{92743A2C-00FF-4734-8587-FFB73162B495}" srcOrd="0" destOrd="0" presId="urn:microsoft.com/office/officeart/2005/8/layout/vList5"/>
    <dgm:cxn modelId="{02DA183A-8E78-4538-8E5B-C5094464CFA1}" type="presOf" srcId="{16F37C67-24F4-4C49-861A-0C6BFD5BE080}" destId="{6527FA9F-74BB-4428-A595-88F292B6C88F}" srcOrd="0" destOrd="0" presId="urn:microsoft.com/office/officeart/2005/8/layout/vList5"/>
    <dgm:cxn modelId="{C57D074A-68BA-4AD8-B48B-75FB2EE4C0ED}" srcId="{07FBA341-64AD-4ED6-A60A-662FEF02B299}" destId="{16F37C67-24F4-4C49-861A-0C6BFD5BE080}" srcOrd="0" destOrd="0" parTransId="{69DB15CA-0D88-4C20-A7A8-EB1A6EEA567B}" sibTransId="{8A74362E-A5AB-4C11-82C6-9CA0870A78CF}"/>
    <dgm:cxn modelId="{B284C2E3-D106-49A5-A886-86A77C521B29}" srcId="{07FBA341-64AD-4ED6-A60A-662FEF02B299}" destId="{2F2CC4D9-2FB2-44CD-9235-3676DD884A08}" srcOrd="3" destOrd="0" parTransId="{70F7EAF0-FE94-4ABE-BCDF-2D806A185726}" sibTransId="{B7D2C690-7D16-460F-BA6A-5DAF23956ED4}"/>
    <dgm:cxn modelId="{A63FB19F-63D8-4132-B6C6-6982B0FAEE3A}" type="presOf" srcId="{706B7796-F04A-4A56-8841-412A7E659780}" destId="{FF816C96-7D38-4B83-8215-AE09A68A591B}" srcOrd="0" destOrd="0" presId="urn:microsoft.com/office/officeart/2005/8/layout/vList5"/>
    <dgm:cxn modelId="{1D0BB032-0B65-426C-8467-ADD31C9BFA2D}" srcId="{07FBA341-64AD-4ED6-A60A-662FEF02B299}" destId="{9E04F02F-7F07-4432-887A-86557E10BC39}" srcOrd="2" destOrd="0" parTransId="{50AAA9EE-8D24-4C31-82CC-3A17A14AABC6}" sibTransId="{2B8B0F46-E99C-4715-BB02-109E637AC465}"/>
    <dgm:cxn modelId="{A3D9D51F-3065-4B9D-A7D4-799DF432618B}" type="presOf" srcId="{2F2CC4D9-2FB2-44CD-9235-3676DD884A08}" destId="{4075DA17-7869-4F81-B1AF-B2DCCFD54F47}" srcOrd="0" destOrd="0" presId="urn:microsoft.com/office/officeart/2005/8/layout/vList5"/>
    <dgm:cxn modelId="{F36D911F-604D-4AF1-B64A-C8694864F638}" type="presOf" srcId="{9E04F02F-7F07-4432-887A-86557E10BC39}" destId="{A4C441FC-99EE-4D8C-95D1-1D36686977B8}" srcOrd="0" destOrd="0" presId="urn:microsoft.com/office/officeart/2005/8/layout/vList5"/>
    <dgm:cxn modelId="{165E5FC0-0E8F-46FF-854B-AEBAE4D79919}" type="presParOf" srcId="{92743A2C-00FF-4734-8587-FFB73162B495}" destId="{7665DF09-E583-44A7-93D7-8FC41535D39C}" srcOrd="0" destOrd="0" presId="urn:microsoft.com/office/officeart/2005/8/layout/vList5"/>
    <dgm:cxn modelId="{FF1D0B35-DE92-4CFA-BCD5-557A0547B4AD}" type="presParOf" srcId="{7665DF09-E583-44A7-93D7-8FC41535D39C}" destId="{6527FA9F-74BB-4428-A595-88F292B6C88F}" srcOrd="0" destOrd="0" presId="urn:microsoft.com/office/officeart/2005/8/layout/vList5"/>
    <dgm:cxn modelId="{558C87B8-4C2A-484D-8564-7D3ECE16F9DB}" type="presParOf" srcId="{92743A2C-00FF-4734-8587-FFB73162B495}" destId="{2C424C4B-11AD-480F-814F-02E87B22CA54}" srcOrd="1" destOrd="0" presId="urn:microsoft.com/office/officeart/2005/8/layout/vList5"/>
    <dgm:cxn modelId="{6232C782-7FA6-4790-B60F-8F48D1D1F270}" type="presParOf" srcId="{92743A2C-00FF-4734-8587-FFB73162B495}" destId="{E7EB6501-0333-412B-9410-4E66C3A9DB84}" srcOrd="2" destOrd="0" presId="urn:microsoft.com/office/officeart/2005/8/layout/vList5"/>
    <dgm:cxn modelId="{DEAD87D3-0E14-4E5F-B2E8-3868CA86FA3A}" type="presParOf" srcId="{E7EB6501-0333-412B-9410-4E66C3A9DB84}" destId="{FF816C96-7D38-4B83-8215-AE09A68A591B}" srcOrd="0" destOrd="0" presId="urn:microsoft.com/office/officeart/2005/8/layout/vList5"/>
    <dgm:cxn modelId="{D3A65F16-B4EF-44DC-A99E-4EA687B9ECE1}" type="presParOf" srcId="{92743A2C-00FF-4734-8587-FFB73162B495}" destId="{F2A01E6C-E8A8-46A4-A589-C0DBF38D2B72}" srcOrd="3" destOrd="0" presId="urn:microsoft.com/office/officeart/2005/8/layout/vList5"/>
    <dgm:cxn modelId="{F24FAA7F-55AC-4BE3-BC59-C267AC3CB1A6}" type="presParOf" srcId="{92743A2C-00FF-4734-8587-FFB73162B495}" destId="{D5B35420-8E51-4D89-AF78-F175BAB67B48}" srcOrd="4" destOrd="0" presId="urn:microsoft.com/office/officeart/2005/8/layout/vList5"/>
    <dgm:cxn modelId="{D6F47586-4762-4BB2-AF2A-ED40A093952B}" type="presParOf" srcId="{D5B35420-8E51-4D89-AF78-F175BAB67B48}" destId="{A4C441FC-99EE-4D8C-95D1-1D36686977B8}" srcOrd="0" destOrd="0" presId="urn:microsoft.com/office/officeart/2005/8/layout/vList5"/>
    <dgm:cxn modelId="{791884D5-50AB-4592-B303-55619E582DC9}" type="presParOf" srcId="{92743A2C-00FF-4734-8587-FFB73162B495}" destId="{D15A61A6-5A95-4AF5-AA3B-5B4CB6A8A96A}" srcOrd="5" destOrd="0" presId="urn:microsoft.com/office/officeart/2005/8/layout/vList5"/>
    <dgm:cxn modelId="{E832970B-6AAB-4DD5-AA13-DCAF2E76C28F}" type="presParOf" srcId="{92743A2C-00FF-4734-8587-FFB73162B495}" destId="{5FF18C19-8EE3-42C0-A80C-5C18C3EC3D4C}" srcOrd="6" destOrd="0" presId="urn:microsoft.com/office/officeart/2005/8/layout/vList5"/>
    <dgm:cxn modelId="{AFA94714-35BE-43EA-8973-24D0312A1BFE}" type="presParOf" srcId="{5FF18C19-8EE3-42C0-A80C-5C18C3EC3D4C}" destId="{4075DA17-7869-4F81-B1AF-B2DCCFD54F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7FA9F-74BB-4428-A595-88F292B6C88F}">
      <dsp:nvSpPr>
        <dsp:cNvPr id="0" name=""/>
        <dsp:cNvSpPr/>
      </dsp:nvSpPr>
      <dsp:spPr>
        <a:xfrm>
          <a:off x="4776719" y="2917"/>
          <a:ext cx="5373809" cy="1403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gobCL"/>
            </a:rPr>
            <a:t>Para lograr trazabilidad sanitaria y financiera del afiliado</a:t>
          </a:r>
          <a:endParaRPr lang="es-CL" sz="2000" kern="1200" dirty="0">
            <a:latin typeface="gobCL"/>
          </a:endParaRPr>
        </a:p>
      </dsp:txBody>
      <dsp:txXfrm>
        <a:off x="4845218" y="71416"/>
        <a:ext cx="5236811" cy="1266209"/>
      </dsp:txXfrm>
    </dsp:sp>
    <dsp:sp modelId="{FF816C96-7D38-4B83-8215-AE09A68A591B}">
      <dsp:nvSpPr>
        <dsp:cNvPr id="0" name=""/>
        <dsp:cNvSpPr/>
      </dsp:nvSpPr>
      <dsp:spPr>
        <a:xfrm>
          <a:off x="4776719" y="1476285"/>
          <a:ext cx="5373809" cy="14032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gobCL"/>
            </a:rPr>
            <a:t>Para poner la tecnología al servicio del afiliado</a:t>
          </a:r>
          <a:endParaRPr lang="es-CL" sz="2000" kern="1200" dirty="0">
            <a:latin typeface="gobCL"/>
          </a:endParaRPr>
        </a:p>
      </dsp:txBody>
      <dsp:txXfrm>
        <a:off x="4845218" y="1544784"/>
        <a:ext cx="5236811" cy="1266209"/>
      </dsp:txXfrm>
    </dsp:sp>
    <dsp:sp modelId="{A4C441FC-99EE-4D8C-95D1-1D36686977B8}">
      <dsp:nvSpPr>
        <dsp:cNvPr id="0" name=""/>
        <dsp:cNvSpPr/>
      </dsp:nvSpPr>
      <dsp:spPr>
        <a:xfrm>
          <a:off x="4776719" y="2949652"/>
          <a:ext cx="5373809" cy="14032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gobCL"/>
            </a:rPr>
            <a:t>Para mejorar la gestión clínica y financiera del Seguro</a:t>
          </a:r>
          <a:endParaRPr lang="es-CL" sz="2000" kern="1200" dirty="0">
            <a:latin typeface="gobCL"/>
          </a:endParaRPr>
        </a:p>
      </dsp:txBody>
      <dsp:txXfrm>
        <a:off x="4845218" y="3018151"/>
        <a:ext cx="5236811" cy="1266209"/>
      </dsp:txXfrm>
    </dsp:sp>
    <dsp:sp modelId="{4075DA17-7869-4F81-B1AF-B2DCCFD54F47}">
      <dsp:nvSpPr>
        <dsp:cNvPr id="0" name=""/>
        <dsp:cNvSpPr/>
      </dsp:nvSpPr>
      <dsp:spPr>
        <a:xfrm>
          <a:off x="4776719" y="4423020"/>
          <a:ext cx="5373809" cy="14032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gobCL"/>
            </a:rPr>
            <a:t>Para apoyar a la toma de decisiones del Seguro Público de Salud</a:t>
          </a:r>
          <a:endParaRPr lang="es-CL" sz="2000" kern="1200" dirty="0">
            <a:latin typeface="gobCL"/>
          </a:endParaRPr>
        </a:p>
      </dsp:txBody>
      <dsp:txXfrm>
        <a:off x="4845218" y="4491519"/>
        <a:ext cx="5236811" cy="126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0.91996</cdr:x>
      <cdr:y>0.582</cdr:y>
    </cdr:from>
    <cdr:to>
      <cdr:x>1</cdr:x>
      <cdr:y>0.66051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219031" y="2693050"/>
          <a:ext cx="715129" cy="363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1"/>
              </a:solidFill>
            </a:rPr>
            <a:t>SSVQ: </a:t>
          </a:r>
        </a:p>
        <a:p xmlns:a="http://schemas.openxmlformats.org/drawingml/2006/main">
          <a:pPr algn="ctr"/>
          <a:r>
            <a:rPr lang="es-CL" sz="1200" b="1" dirty="0" smtClean="0">
              <a:solidFill>
                <a:schemeClr val="accent1"/>
              </a:solidFill>
            </a:rPr>
            <a:t>-38%</a:t>
          </a:r>
          <a:endParaRPr lang="es-CL" sz="12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0.92315</cdr:x>
      <cdr:y>0.49604</cdr:y>
    </cdr:from>
    <cdr:to>
      <cdr:x>1</cdr:x>
      <cdr:y>0.57817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8247606" y="2295316"/>
          <a:ext cx="686554" cy="38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3"/>
              </a:solidFill>
            </a:rPr>
            <a:t>SSC: </a:t>
          </a:r>
        </a:p>
        <a:p xmlns:a="http://schemas.openxmlformats.org/drawingml/2006/main">
          <a:pPr algn="ctr"/>
          <a:r>
            <a:rPr lang="es-CL" sz="1200" b="1" dirty="0" smtClean="0">
              <a:solidFill>
                <a:schemeClr val="accent3"/>
              </a:solidFill>
            </a:rPr>
            <a:t>-20%</a:t>
          </a:r>
          <a:endParaRPr lang="es-CL" sz="12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0.92635</cdr:x>
      <cdr:y>0.40369</cdr:y>
    </cdr:from>
    <cdr:to>
      <cdr:x>1</cdr:x>
      <cdr:y>0.48463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8276182" y="1867958"/>
          <a:ext cx="657978" cy="374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2"/>
              </a:solidFill>
            </a:rPr>
            <a:t>SSVSA:</a:t>
          </a:r>
        </a:p>
        <a:p xmlns:a="http://schemas.openxmlformats.org/drawingml/2006/main">
          <a:pPr algn="ctr"/>
          <a:r>
            <a:rPr lang="es-CL" sz="1200" b="1" dirty="0" smtClean="0">
              <a:solidFill>
                <a:schemeClr val="accent2"/>
              </a:solidFill>
            </a:rPr>
            <a:t>-45%</a:t>
          </a:r>
          <a:endParaRPr lang="es-CL" sz="12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0.92848</cdr:x>
      <cdr:y>0.68651</cdr:y>
    </cdr:from>
    <cdr:to>
      <cdr:x>1</cdr:x>
      <cdr:y>0.75707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8295231" y="3176657"/>
          <a:ext cx="638929" cy="326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4"/>
              </a:solidFill>
            </a:rPr>
            <a:t>SSA: </a:t>
          </a:r>
        </a:p>
        <a:p xmlns:a="http://schemas.openxmlformats.org/drawingml/2006/main">
          <a:pPr algn="ctr"/>
          <a:r>
            <a:rPr lang="es-CL" sz="1200" b="1" dirty="0" smtClean="0">
              <a:solidFill>
                <a:schemeClr val="accent4"/>
              </a:solidFill>
            </a:rPr>
            <a:t>-18%</a:t>
          </a:r>
          <a:endParaRPr lang="es-CL" sz="12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0.87411</cdr:x>
      <cdr:y>0.6923</cdr:y>
    </cdr:from>
    <cdr:to>
      <cdr:x>0.92053</cdr:x>
      <cdr:y>0.74975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7809460" y="3203431"/>
          <a:ext cx="414724" cy="2658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0.86892</cdr:x>
      <cdr:y>0.61912</cdr:y>
    </cdr:from>
    <cdr:to>
      <cdr:x>0.91533</cdr:x>
      <cdr:y>0.67656</cdr:y>
    </cdr:to>
    <cdr:sp macro="" textlink="">
      <cdr:nvSpPr>
        <cdr:cNvPr id="7" name="1 Elipse"/>
        <cdr:cNvSpPr/>
      </cdr:nvSpPr>
      <cdr:spPr>
        <a:xfrm xmlns:a="http://schemas.openxmlformats.org/drawingml/2006/main">
          <a:off x="7763074" y="2864809"/>
          <a:ext cx="414634" cy="26579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0.85108</cdr:x>
      <cdr:y>0.4998</cdr:y>
    </cdr:from>
    <cdr:to>
      <cdr:x>0.89749</cdr:x>
      <cdr:y>0.55724</cdr:y>
    </cdr:to>
    <cdr:sp macro="" textlink="">
      <cdr:nvSpPr>
        <cdr:cNvPr id="8" name="1 Elipse"/>
        <cdr:cNvSpPr/>
      </cdr:nvSpPr>
      <cdr:spPr>
        <a:xfrm xmlns:a="http://schemas.openxmlformats.org/drawingml/2006/main">
          <a:off x="7603691" y="2312696"/>
          <a:ext cx="414634" cy="2657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0.8816</cdr:x>
      <cdr:y>0.441</cdr:y>
    </cdr:from>
    <cdr:to>
      <cdr:x>0.92801</cdr:x>
      <cdr:y>0.49845</cdr:y>
    </cdr:to>
    <cdr:sp macro="" textlink="">
      <cdr:nvSpPr>
        <cdr:cNvPr id="9" name="1 Elipse"/>
        <cdr:cNvSpPr/>
      </cdr:nvSpPr>
      <cdr:spPr>
        <a:xfrm xmlns:a="http://schemas.openxmlformats.org/drawingml/2006/main">
          <a:off x="7876342" y="2040628"/>
          <a:ext cx="414635" cy="2658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0.87299</cdr:x>
      <cdr:y>0.44142</cdr:y>
    </cdr:from>
    <cdr:to>
      <cdr:x>0.93761</cdr:x>
      <cdr:y>0.49554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7799454" y="2042564"/>
          <a:ext cx="577325" cy="250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2"/>
              </a:solidFill>
            </a:rPr>
            <a:t>-22%</a:t>
          </a:r>
          <a:endParaRPr lang="es-CL" sz="12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0.86394</cdr:x>
      <cdr:y>0.61643</cdr:y>
    </cdr:from>
    <cdr:to>
      <cdr:x>0.92463</cdr:x>
      <cdr:y>0.67453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7718582" y="2852369"/>
          <a:ext cx="542214" cy="26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1"/>
              </a:solidFill>
            </a:rPr>
            <a:t>-23%</a:t>
          </a:r>
          <a:endParaRPr lang="es-CL" sz="12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0.84191</cdr:x>
      <cdr:y>0.49871</cdr:y>
    </cdr:from>
    <cdr:to>
      <cdr:x>0.90921</cdr:x>
      <cdr:y>0.56535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7521765" y="2307638"/>
          <a:ext cx="601269" cy="308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3"/>
              </a:solidFill>
            </a:rPr>
            <a:t>+40%</a:t>
          </a:r>
          <a:endParaRPr lang="es-CL" sz="12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0.86262</cdr:x>
      <cdr:y>0.69197</cdr:y>
    </cdr:from>
    <cdr:to>
      <cdr:x>0.93638</cdr:x>
      <cdr:y>0.75844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7706827" y="3201904"/>
          <a:ext cx="658983" cy="307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1200" b="1" dirty="0" smtClean="0">
              <a:solidFill>
                <a:schemeClr val="accent4"/>
              </a:solidFill>
            </a:rPr>
            <a:t>+200%</a:t>
          </a:r>
          <a:endParaRPr lang="es-CL" sz="1200" b="1" dirty="0">
            <a:solidFill>
              <a:schemeClr val="accent4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1760-DB4D-4C45-9127-A1C38961A2AA}" type="datetimeFigureOut">
              <a:rPr lang="es-ES_tradnl" smtClean="0"/>
              <a:t>23/11/2017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8CFA6-4625-AA46-B2E5-3FF275493A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7710C-168D-154B-916F-1EED45C09FF5}" type="datetimeFigureOut">
              <a:rPr lang="es-ES_tradnl" smtClean="0"/>
              <a:t>23/11/2017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B810-9083-3344-994F-3ABB065E55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358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684DB-B990-9E47-AC67-44509D782A59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1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95ACC-3387-4009-ACB6-6E73656B267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32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95ACC-3387-4009-ACB6-6E73656B267B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83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B810-9083-3344-994F-3ABB065E551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706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476F-4115-4CF1-8F80-DE2C56B1CBD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45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4BD6-1092-5D4E-9C33-08DEBD6BDF2F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953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65DA5-4593-4B07-A3B0-FD1CA3A618F0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476F-4115-4CF1-8F80-DE2C56B1CBD3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38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42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06387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5" y="206387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</a:t>
            </a:r>
            <a:r>
              <a:rPr lang="es-ES_tradnl" dirty="0" err="1" smtClean="0"/>
              <a:t>slide</a:t>
            </a:r>
            <a:r>
              <a:rPr lang="es-ES_tradnl" dirty="0" smtClean="0"/>
              <a:t> en dos columnas de texto. </a:t>
            </a:r>
            <a:r>
              <a:rPr lang="es-ES_tradnl" dirty="0" err="1" smtClean="0"/>
              <a:t>Verdana</a:t>
            </a:r>
            <a:r>
              <a:rPr lang="es-ES_tradnl" dirty="0" smtClean="0"/>
              <a:t> 15pt. </a:t>
            </a:r>
          </a:p>
          <a:p>
            <a:pPr lvl="0"/>
            <a:endParaRPr lang="es-ES_tradnl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/>
              <a:t>Texto texto texto texto texto texto texto texto texto texto texto texto texto texto texto.</a:t>
            </a:r>
          </a:p>
          <a:p>
            <a:pPr lvl="0"/>
            <a:r>
              <a:rPr lang="es-ES_tradnl" dirty="0" smtClean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Titulo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 </a:t>
            </a:r>
            <a:r>
              <a:rPr lang="es-ES" dirty="0" err="1" smtClean="0"/>
              <a:t>Verdana</a:t>
            </a:r>
            <a:r>
              <a:rPr lang="es-ES" dirty="0" smtClean="0"/>
              <a:t> Negrita 20pt:</a:t>
            </a:r>
          </a:p>
          <a:p>
            <a:pPr lvl="0"/>
            <a:endParaRPr lang="es-ES" dirty="0" smtClean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(Línea adicional) Subtema </a:t>
            </a:r>
            <a:r>
              <a:rPr lang="es-ES" dirty="0" err="1" smtClean="0"/>
              <a:t>Verdana</a:t>
            </a:r>
            <a:r>
              <a:rPr lang="es-ES" dirty="0" smtClean="0"/>
              <a:t> 18pt</a:t>
            </a:r>
          </a:p>
          <a:p>
            <a:pPr lvl="0"/>
            <a:endParaRPr lang="es-ES" dirty="0" smtClean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0"/>
            <a:ext cx="2709333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1397764" y="6475873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8246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6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lIns="101855" tIns="50928" rIns="101855" bIns="50928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600216"/>
            <a:ext cx="10972800" cy="4525963"/>
          </a:xfrm>
          <a:prstGeom prst="rect">
            <a:avLst/>
          </a:prstGeom>
        </p:spPr>
        <p:txBody>
          <a:bodyPr lIns="101855" tIns="50928" rIns="101855" bIns="50928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1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8" y="4406913"/>
            <a:ext cx="10363200" cy="1362075"/>
          </a:xfrm>
          <a:prstGeom prst="rect">
            <a:avLst/>
          </a:prstGeom>
        </p:spPr>
        <p:txBody>
          <a:bodyPr lIns="101855" tIns="50928" rIns="101855" bIns="50928" anchor="t"/>
          <a:lstStyle>
            <a:lvl1pPr algn="l">
              <a:defRPr sz="4499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8" y="2906722"/>
            <a:ext cx="10363200" cy="1500187"/>
          </a:xfrm>
          <a:prstGeom prst="rect">
            <a:avLst/>
          </a:prstGeom>
        </p:spPr>
        <p:txBody>
          <a:bodyPr lIns="101855" tIns="50928" rIns="101855" bIns="50928" anchor="b"/>
          <a:lstStyle>
            <a:lvl1pPr marL="0" indent="0">
              <a:buNone/>
              <a:defRPr sz="2100"/>
            </a:lvl1pPr>
            <a:lvl2pPr marL="509227" indent="0">
              <a:buNone/>
              <a:defRPr sz="2000"/>
            </a:lvl2pPr>
            <a:lvl3pPr marL="1018455" indent="0">
              <a:buNone/>
              <a:defRPr sz="1800"/>
            </a:lvl3pPr>
            <a:lvl4pPr marL="1527682" indent="0">
              <a:buNone/>
              <a:defRPr sz="1500"/>
            </a:lvl4pPr>
            <a:lvl5pPr marL="2036913" indent="0">
              <a:buNone/>
              <a:defRPr sz="1500"/>
            </a:lvl5pPr>
            <a:lvl6pPr marL="2546140" indent="0">
              <a:buNone/>
              <a:defRPr sz="1500"/>
            </a:lvl6pPr>
            <a:lvl7pPr marL="3055367" indent="0">
              <a:buNone/>
              <a:defRPr sz="1500"/>
            </a:lvl7pPr>
            <a:lvl8pPr marL="3564593" indent="0">
              <a:buNone/>
              <a:defRPr sz="1500"/>
            </a:lvl8pPr>
            <a:lvl9pPr marL="4073822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01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lIns="101855" tIns="50928" rIns="101855" bIns="50928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4" y="1600216"/>
            <a:ext cx="5384800" cy="4525963"/>
          </a:xfrm>
          <a:prstGeom prst="rect">
            <a:avLst/>
          </a:prstGeom>
        </p:spPr>
        <p:txBody>
          <a:bodyPr lIns="101855" tIns="50928" rIns="101855" bIns="50928"/>
          <a:lstStyle>
            <a:lvl1pPr>
              <a:defRPr sz="3099"/>
            </a:lvl1pPr>
            <a:lvl2pPr>
              <a:defRPr sz="2699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3" y="1600216"/>
            <a:ext cx="5384800" cy="4525963"/>
          </a:xfrm>
          <a:prstGeom prst="rect">
            <a:avLst/>
          </a:prstGeom>
        </p:spPr>
        <p:txBody>
          <a:bodyPr lIns="101855" tIns="50928" rIns="101855" bIns="50928"/>
          <a:lstStyle>
            <a:lvl1pPr>
              <a:defRPr sz="3099"/>
            </a:lvl1pPr>
            <a:lvl2pPr>
              <a:defRPr sz="2699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1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lIns="101855" tIns="50928" rIns="101855" bIns="50928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22"/>
            <a:ext cx="5386917" cy="639763"/>
          </a:xfrm>
          <a:prstGeom prst="rect">
            <a:avLst/>
          </a:prstGeom>
        </p:spPr>
        <p:txBody>
          <a:bodyPr lIns="101855" tIns="50928" rIns="101855" bIns="50928" anchor="b"/>
          <a:lstStyle>
            <a:lvl1pPr marL="0" indent="0">
              <a:buNone/>
              <a:defRPr sz="2699" b="1"/>
            </a:lvl1pPr>
            <a:lvl2pPr marL="509227" indent="0">
              <a:buNone/>
              <a:defRPr sz="2100" b="1"/>
            </a:lvl2pPr>
            <a:lvl3pPr marL="1018455" indent="0">
              <a:buNone/>
              <a:defRPr sz="2000" b="1"/>
            </a:lvl3pPr>
            <a:lvl4pPr marL="1527682" indent="0">
              <a:buNone/>
              <a:defRPr sz="1800" b="1"/>
            </a:lvl4pPr>
            <a:lvl5pPr marL="2036913" indent="0">
              <a:buNone/>
              <a:defRPr sz="1800" b="1"/>
            </a:lvl5pPr>
            <a:lvl6pPr marL="2546140" indent="0">
              <a:buNone/>
              <a:defRPr sz="1800" b="1"/>
            </a:lvl6pPr>
            <a:lvl7pPr marL="3055367" indent="0">
              <a:buNone/>
              <a:defRPr sz="1800" b="1"/>
            </a:lvl7pPr>
            <a:lvl8pPr marL="3564593" indent="0">
              <a:buNone/>
              <a:defRPr sz="1800" b="1"/>
            </a:lvl8pPr>
            <a:lvl9pPr marL="407382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101855" tIns="50928" rIns="101855" bIns="50928"/>
          <a:lstStyle>
            <a:lvl1pPr>
              <a:defRPr sz="2699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81" y="1535122"/>
            <a:ext cx="5389033" cy="639763"/>
          </a:xfrm>
          <a:prstGeom prst="rect">
            <a:avLst/>
          </a:prstGeom>
        </p:spPr>
        <p:txBody>
          <a:bodyPr lIns="101855" tIns="50928" rIns="101855" bIns="50928" anchor="b"/>
          <a:lstStyle>
            <a:lvl1pPr marL="0" indent="0">
              <a:buNone/>
              <a:defRPr sz="2699" b="1"/>
            </a:lvl1pPr>
            <a:lvl2pPr marL="509227" indent="0">
              <a:buNone/>
              <a:defRPr sz="2100" b="1"/>
            </a:lvl2pPr>
            <a:lvl3pPr marL="1018455" indent="0">
              <a:buNone/>
              <a:defRPr sz="2000" b="1"/>
            </a:lvl3pPr>
            <a:lvl4pPr marL="1527682" indent="0">
              <a:buNone/>
              <a:defRPr sz="1800" b="1"/>
            </a:lvl4pPr>
            <a:lvl5pPr marL="2036913" indent="0">
              <a:buNone/>
              <a:defRPr sz="1800" b="1"/>
            </a:lvl5pPr>
            <a:lvl6pPr marL="2546140" indent="0">
              <a:buNone/>
              <a:defRPr sz="1800" b="1"/>
            </a:lvl6pPr>
            <a:lvl7pPr marL="3055367" indent="0">
              <a:buNone/>
              <a:defRPr sz="1800" b="1"/>
            </a:lvl7pPr>
            <a:lvl8pPr marL="3564593" indent="0">
              <a:buNone/>
              <a:defRPr sz="1800" b="1"/>
            </a:lvl8pPr>
            <a:lvl9pPr marL="407382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101855" tIns="50928" rIns="101855" bIns="50928"/>
          <a:lstStyle>
            <a:lvl1pPr>
              <a:defRPr sz="2699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3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lIns="101855" tIns="50928" rIns="101855" bIns="50928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0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64"/>
            <a:ext cx="4011084" cy="1162051"/>
          </a:xfrm>
          <a:prstGeom prst="rect">
            <a:avLst/>
          </a:prstGeom>
        </p:spPr>
        <p:txBody>
          <a:bodyPr lIns="101855" tIns="50928" rIns="101855" bIns="50928"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7" y="273068"/>
            <a:ext cx="6815667" cy="5853113"/>
          </a:xfrm>
          <a:prstGeom prst="rect">
            <a:avLst/>
          </a:prstGeom>
        </p:spPr>
        <p:txBody>
          <a:bodyPr lIns="101855" tIns="50928" rIns="101855" bIns="50928"/>
          <a:lstStyle>
            <a:lvl1pPr>
              <a:defRPr sz="3599"/>
            </a:lvl1pPr>
            <a:lvl2pPr>
              <a:defRPr sz="3099"/>
            </a:lvl2pPr>
            <a:lvl3pPr>
              <a:defRPr sz="2699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  <a:prstGeom prst="rect">
            <a:avLst/>
          </a:prstGeom>
        </p:spPr>
        <p:txBody>
          <a:bodyPr lIns="101855" tIns="50928" rIns="101855" bIns="50928"/>
          <a:lstStyle>
            <a:lvl1pPr marL="0" indent="0">
              <a:buNone/>
              <a:defRPr sz="1500"/>
            </a:lvl1pPr>
            <a:lvl2pPr marL="509227" indent="0">
              <a:buNone/>
              <a:defRPr sz="1300"/>
            </a:lvl2pPr>
            <a:lvl3pPr marL="1018455" indent="0">
              <a:buNone/>
              <a:defRPr sz="1100"/>
            </a:lvl3pPr>
            <a:lvl4pPr marL="1527682" indent="0">
              <a:buNone/>
              <a:defRPr sz="1000"/>
            </a:lvl4pPr>
            <a:lvl5pPr marL="2036913" indent="0">
              <a:buNone/>
              <a:defRPr sz="1000"/>
            </a:lvl5pPr>
            <a:lvl6pPr marL="2546140" indent="0">
              <a:buNone/>
              <a:defRPr sz="1000"/>
            </a:lvl6pPr>
            <a:lvl7pPr marL="3055367" indent="0">
              <a:buNone/>
              <a:defRPr sz="1000"/>
            </a:lvl7pPr>
            <a:lvl8pPr marL="3564593" indent="0">
              <a:buNone/>
              <a:defRPr sz="1000"/>
            </a:lvl8pPr>
            <a:lvl9pPr marL="4073822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07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  <a:prstGeom prst="rect">
            <a:avLst/>
          </a:prstGeom>
        </p:spPr>
        <p:txBody>
          <a:bodyPr lIns="101855" tIns="50928" rIns="101855" bIns="50928"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01855" tIns="50928" rIns="101855" bIns="50928"/>
          <a:lstStyle>
            <a:lvl1pPr marL="0" indent="0">
              <a:buNone/>
              <a:defRPr sz="3599"/>
            </a:lvl1pPr>
            <a:lvl2pPr marL="509227" indent="0">
              <a:buNone/>
              <a:defRPr sz="3099"/>
            </a:lvl2pPr>
            <a:lvl3pPr marL="1018455" indent="0">
              <a:buNone/>
              <a:defRPr sz="2699"/>
            </a:lvl3pPr>
            <a:lvl4pPr marL="1527682" indent="0">
              <a:buNone/>
              <a:defRPr sz="2100"/>
            </a:lvl4pPr>
            <a:lvl5pPr marL="2036913" indent="0">
              <a:buNone/>
              <a:defRPr sz="2100"/>
            </a:lvl5pPr>
            <a:lvl6pPr marL="2546140" indent="0">
              <a:buNone/>
              <a:defRPr sz="2100"/>
            </a:lvl6pPr>
            <a:lvl7pPr marL="3055367" indent="0">
              <a:buNone/>
              <a:defRPr sz="2100"/>
            </a:lvl7pPr>
            <a:lvl8pPr marL="3564593" indent="0">
              <a:buNone/>
              <a:defRPr sz="2100"/>
            </a:lvl8pPr>
            <a:lvl9pPr marL="4073822" indent="0">
              <a:buNone/>
              <a:defRPr sz="21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</p:spPr>
        <p:txBody>
          <a:bodyPr lIns="101855" tIns="50928" rIns="101855" bIns="50928"/>
          <a:lstStyle>
            <a:lvl1pPr marL="0" indent="0">
              <a:buNone/>
              <a:defRPr sz="1500"/>
            </a:lvl1pPr>
            <a:lvl2pPr marL="509227" indent="0">
              <a:buNone/>
              <a:defRPr sz="1300"/>
            </a:lvl2pPr>
            <a:lvl3pPr marL="1018455" indent="0">
              <a:buNone/>
              <a:defRPr sz="1100"/>
            </a:lvl3pPr>
            <a:lvl4pPr marL="1527682" indent="0">
              <a:buNone/>
              <a:defRPr sz="1000"/>
            </a:lvl4pPr>
            <a:lvl5pPr marL="2036913" indent="0">
              <a:buNone/>
              <a:defRPr sz="1000"/>
            </a:lvl5pPr>
            <a:lvl6pPr marL="2546140" indent="0">
              <a:buNone/>
              <a:defRPr sz="1000"/>
            </a:lvl6pPr>
            <a:lvl7pPr marL="3055367" indent="0">
              <a:buNone/>
              <a:defRPr sz="1000"/>
            </a:lvl7pPr>
            <a:lvl8pPr marL="3564593" indent="0">
              <a:buNone/>
              <a:defRPr sz="1000"/>
            </a:lvl8pPr>
            <a:lvl9pPr marL="4073822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23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lIns="101855" tIns="50928" rIns="101855" bIns="50928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16"/>
            <a:ext cx="10972800" cy="4525963"/>
          </a:xfrm>
          <a:prstGeom prst="rect">
            <a:avLst/>
          </a:prstGeom>
        </p:spPr>
        <p:txBody>
          <a:bodyPr vert="eaVert" lIns="101855" tIns="50928" rIns="101855" bIns="50928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3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3" y="274647"/>
            <a:ext cx="2743200" cy="5851525"/>
          </a:xfrm>
          <a:prstGeom prst="rect">
            <a:avLst/>
          </a:prstGeom>
        </p:spPr>
        <p:txBody>
          <a:bodyPr vert="eaVert" lIns="101855" tIns="50928" rIns="101855" bIns="50928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5" y="274647"/>
            <a:ext cx="8026400" cy="5851525"/>
          </a:xfrm>
          <a:prstGeom prst="rect">
            <a:avLst/>
          </a:prstGeom>
        </p:spPr>
        <p:txBody>
          <a:bodyPr vert="eaVert" lIns="101855" tIns="50928" rIns="101855" bIns="50928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47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lIns="101855" tIns="50928" rIns="101855" bIns="50928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4" y="1600216"/>
            <a:ext cx="5384800" cy="4525963"/>
          </a:xfrm>
          <a:prstGeom prst="rect">
            <a:avLst/>
          </a:prstGeom>
        </p:spPr>
        <p:txBody>
          <a:bodyPr lIns="101855" tIns="50928" rIns="101855" bIns="50928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3" y="1600204"/>
            <a:ext cx="5384800" cy="2185988"/>
          </a:xfrm>
          <a:prstGeom prst="rect">
            <a:avLst/>
          </a:prstGeom>
        </p:spPr>
        <p:txBody>
          <a:bodyPr lIns="101855" tIns="50928" rIns="101855" bIns="50928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3" y="3938601"/>
            <a:ext cx="5384800" cy="2187575"/>
          </a:xfrm>
          <a:prstGeom prst="rect">
            <a:avLst/>
          </a:prstGeom>
        </p:spPr>
        <p:txBody>
          <a:bodyPr lIns="101855" tIns="50928" rIns="101855" bIns="50928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09601" y="6356356"/>
            <a:ext cx="2844800" cy="365124"/>
          </a:xfrm>
          <a:prstGeom prst="rect">
            <a:avLst/>
          </a:prstGeom>
        </p:spPr>
        <p:txBody>
          <a:bodyPr lIns="101855" tIns="50928" rIns="101855" bIns="50928"/>
          <a:lstStyle>
            <a:lvl1pPr algn="l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4" y="6356356"/>
            <a:ext cx="3860800" cy="365124"/>
          </a:xfrm>
          <a:prstGeom prst="rect">
            <a:avLst/>
          </a:prstGeom>
        </p:spPr>
        <p:txBody>
          <a:bodyPr vert="horz" wrap="square" lIns="101855" tIns="50928" rIns="101855" bIns="50928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1" y="6356356"/>
            <a:ext cx="2844800" cy="365124"/>
          </a:xfrm>
          <a:prstGeom prst="rect">
            <a:avLst/>
          </a:prstGeom>
        </p:spPr>
        <p:txBody>
          <a:bodyPr lIns="101855" tIns="50928" rIns="101855" bIns="50928"/>
          <a:lstStyle>
            <a:lvl1pPr algn="l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78CBA6-5982-4975-8E2A-72EC3D65E4A0}" type="slidenum">
              <a:rPr lang="es-CL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1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4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41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01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93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8" y="4406913"/>
            <a:ext cx="10363200" cy="1362075"/>
          </a:xfrm>
        </p:spPr>
        <p:txBody>
          <a:bodyPr anchor="t"/>
          <a:lstStyle>
            <a:lvl1pPr algn="l">
              <a:defRPr sz="4499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8" y="2906722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092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6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36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46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55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645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73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6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8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4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1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13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6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6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602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78CBA6-5982-4975-8E2A-72EC3D65E4A0}" type="slidenum">
              <a:rPr lang="es-CL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12192000" cy="45266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239349" y="95365"/>
            <a:ext cx="777686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67" cap="all" baseline="0">
                <a:solidFill>
                  <a:schemeClr val="bg1"/>
                </a:solidFill>
                <a:latin typeface="DIN Next Rounded LT Pro" panose="020F0503020203050203" pitchFamily="34" charset="0"/>
                <a:cs typeface="Arial" panose="020B0604020202020204" pitchFamily="34" charset="0"/>
              </a:rPr>
              <a:t>Programa Estratégico Nacional | Servicios y Tecnologías para la Salud</a:t>
            </a: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239349" y="383513"/>
            <a:ext cx="11617291" cy="0"/>
          </a:xfrm>
          <a:prstGeom prst="line">
            <a:avLst/>
          </a:prstGeom>
          <a:ln>
            <a:solidFill>
              <a:srgbClr val="0BB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Dropbox\Presentacion Aisén\material\logo-barr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424" y="44402"/>
            <a:ext cx="544216" cy="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0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54BFB-DB44-D44A-A6EB-E07FBC3F543E}" type="datetimeFigureOut">
              <a:rPr lang="es-E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23/11/2017</a:t>
            </a:fld>
            <a:endParaRPr lang="es-E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BB140-D7F4-D344-B63F-9A346283A673}" type="slidenum">
              <a:rPr lang="es-E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4" y="1200165"/>
            <a:ext cx="5384800" cy="3394075"/>
          </a:xfrm>
        </p:spPr>
        <p:txBody>
          <a:bodyPr/>
          <a:lstStyle>
            <a:lvl1pPr>
              <a:defRPr sz="3099"/>
            </a:lvl1pPr>
            <a:lvl2pPr>
              <a:defRPr sz="2699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3" y="1200165"/>
            <a:ext cx="5384800" cy="3394075"/>
          </a:xfrm>
        </p:spPr>
        <p:txBody>
          <a:bodyPr/>
          <a:lstStyle>
            <a:lvl1pPr>
              <a:defRPr sz="3099"/>
            </a:lvl1pPr>
            <a:lvl2pPr>
              <a:defRPr sz="2699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22"/>
            <a:ext cx="5386917" cy="639763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09227" indent="0">
              <a:buNone/>
              <a:defRPr sz="2100" b="1"/>
            </a:lvl2pPr>
            <a:lvl3pPr marL="1018455" indent="0">
              <a:buNone/>
              <a:defRPr sz="2000" b="1"/>
            </a:lvl3pPr>
            <a:lvl4pPr marL="1527682" indent="0">
              <a:buNone/>
              <a:defRPr sz="1800" b="1"/>
            </a:lvl4pPr>
            <a:lvl5pPr marL="2036913" indent="0">
              <a:buNone/>
              <a:defRPr sz="1800" b="1"/>
            </a:lvl5pPr>
            <a:lvl6pPr marL="2546140" indent="0">
              <a:buNone/>
              <a:defRPr sz="1800" b="1"/>
            </a:lvl6pPr>
            <a:lvl7pPr marL="3055367" indent="0">
              <a:buNone/>
              <a:defRPr sz="1800" b="1"/>
            </a:lvl7pPr>
            <a:lvl8pPr marL="3564593" indent="0">
              <a:buNone/>
              <a:defRPr sz="1800" b="1"/>
            </a:lvl8pPr>
            <a:lvl9pPr marL="4073822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699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85" y="1535122"/>
            <a:ext cx="5389033" cy="639763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09227" indent="0">
              <a:buNone/>
              <a:defRPr sz="2100" b="1"/>
            </a:lvl2pPr>
            <a:lvl3pPr marL="1018455" indent="0">
              <a:buNone/>
              <a:defRPr sz="2000" b="1"/>
            </a:lvl3pPr>
            <a:lvl4pPr marL="1527682" indent="0">
              <a:buNone/>
              <a:defRPr sz="1800" b="1"/>
            </a:lvl4pPr>
            <a:lvl5pPr marL="2036913" indent="0">
              <a:buNone/>
              <a:defRPr sz="1800" b="1"/>
            </a:lvl5pPr>
            <a:lvl6pPr marL="2546140" indent="0">
              <a:buNone/>
              <a:defRPr sz="1800" b="1"/>
            </a:lvl6pPr>
            <a:lvl7pPr marL="3055367" indent="0">
              <a:buNone/>
              <a:defRPr sz="1800" b="1"/>
            </a:lvl7pPr>
            <a:lvl8pPr marL="3564593" indent="0">
              <a:buNone/>
              <a:defRPr sz="1800" b="1"/>
            </a:lvl8pPr>
            <a:lvl9pPr marL="4073822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85" y="2174879"/>
            <a:ext cx="5389033" cy="3951288"/>
          </a:xfrm>
        </p:spPr>
        <p:txBody>
          <a:bodyPr/>
          <a:lstStyle>
            <a:lvl1pPr>
              <a:defRPr sz="2699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7" y="27306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7" y="273068"/>
            <a:ext cx="6815667" cy="5853113"/>
          </a:xfrm>
        </p:spPr>
        <p:txBody>
          <a:bodyPr/>
          <a:lstStyle>
            <a:lvl1pPr>
              <a:defRPr sz="3599"/>
            </a:lvl1pPr>
            <a:lvl2pPr>
              <a:defRPr sz="3099"/>
            </a:lvl2pPr>
            <a:lvl3pPr>
              <a:defRPr sz="2699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509227" indent="0">
              <a:buNone/>
              <a:defRPr sz="1300"/>
            </a:lvl2pPr>
            <a:lvl3pPr marL="1018455" indent="0">
              <a:buNone/>
              <a:defRPr sz="1100"/>
            </a:lvl3pPr>
            <a:lvl4pPr marL="1527682" indent="0">
              <a:buNone/>
              <a:defRPr sz="1000"/>
            </a:lvl4pPr>
            <a:lvl5pPr marL="2036913" indent="0">
              <a:buNone/>
              <a:defRPr sz="1000"/>
            </a:lvl5pPr>
            <a:lvl6pPr marL="2546140" indent="0">
              <a:buNone/>
              <a:defRPr sz="1000"/>
            </a:lvl6pPr>
            <a:lvl7pPr marL="3055367" indent="0">
              <a:buNone/>
              <a:defRPr sz="1000"/>
            </a:lvl7pPr>
            <a:lvl8pPr marL="3564593" indent="0">
              <a:buNone/>
              <a:defRPr sz="1000"/>
            </a:lvl8pPr>
            <a:lvl9pPr marL="4073822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599"/>
            </a:lvl1pPr>
            <a:lvl2pPr marL="509227" indent="0">
              <a:buNone/>
              <a:defRPr sz="3099"/>
            </a:lvl2pPr>
            <a:lvl3pPr marL="1018455" indent="0">
              <a:buNone/>
              <a:defRPr sz="2699"/>
            </a:lvl3pPr>
            <a:lvl4pPr marL="1527682" indent="0">
              <a:buNone/>
              <a:defRPr sz="2100"/>
            </a:lvl4pPr>
            <a:lvl5pPr marL="2036913" indent="0">
              <a:buNone/>
              <a:defRPr sz="2100"/>
            </a:lvl5pPr>
            <a:lvl6pPr marL="2546140" indent="0">
              <a:buNone/>
              <a:defRPr sz="2100"/>
            </a:lvl6pPr>
            <a:lvl7pPr marL="3055367" indent="0">
              <a:buNone/>
              <a:defRPr sz="2100"/>
            </a:lvl7pPr>
            <a:lvl8pPr marL="3564593" indent="0">
              <a:buNone/>
              <a:defRPr sz="2100"/>
            </a:lvl8pPr>
            <a:lvl9pPr marL="4073822" indent="0">
              <a:buNone/>
              <a:defRPr sz="2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509227" indent="0">
              <a:buNone/>
              <a:defRPr sz="1300"/>
            </a:lvl2pPr>
            <a:lvl3pPr marL="1018455" indent="0">
              <a:buNone/>
              <a:defRPr sz="1100"/>
            </a:lvl3pPr>
            <a:lvl4pPr marL="1527682" indent="0">
              <a:buNone/>
              <a:defRPr sz="1000"/>
            </a:lvl4pPr>
            <a:lvl5pPr marL="2036913" indent="0">
              <a:buNone/>
              <a:defRPr sz="1000"/>
            </a:lvl5pPr>
            <a:lvl6pPr marL="2546140" indent="0">
              <a:buNone/>
              <a:defRPr sz="1000"/>
            </a:lvl6pPr>
            <a:lvl7pPr marL="3055367" indent="0">
              <a:buNone/>
              <a:defRPr sz="1000"/>
            </a:lvl7pPr>
            <a:lvl8pPr marL="3564593" indent="0">
              <a:buNone/>
              <a:defRPr sz="1000"/>
            </a:lvl8pPr>
            <a:lvl9pPr marL="4073822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101855" tIns="50928" rIns="101855" bIns="509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1" y="1600216"/>
            <a:ext cx="10972800" cy="4525963"/>
          </a:xfrm>
          <a:prstGeom prst="rect">
            <a:avLst/>
          </a:prstGeom>
        </p:spPr>
        <p:txBody>
          <a:bodyPr vert="horz" lIns="101855" tIns="50928" rIns="101855" bIns="509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356356"/>
            <a:ext cx="2844800" cy="365124"/>
          </a:xfrm>
          <a:prstGeom prst="rect">
            <a:avLst/>
          </a:prstGeom>
        </p:spPr>
        <p:txBody>
          <a:bodyPr vert="horz" lIns="101855" tIns="50928" rIns="101855" bIns="5092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227"/>
            <a:fld id="{05C54BFB-DB44-D44A-A6EB-E07FBC3F54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09227"/>
              <a:t>23/11/2017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4" y="6356356"/>
            <a:ext cx="3860800" cy="365124"/>
          </a:xfrm>
          <a:prstGeom prst="rect">
            <a:avLst/>
          </a:prstGeom>
        </p:spPr>
        <p:txBody>
          <a:bodyPr vert="horz" lIns="101855" tIns="50928" rIns="101855" bIns="5092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22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4"/>
          </a:xfrm>
          <a:prstGeom prst="rect">
            <a:avLst/>
          </a:prstGeom>
        </p:spPr>
        <p:txBody>
          <a:bodyPr vert="horz" lIns="101855" tIns="50928" rIns="101855" bIns="5092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227"/>
            <a:fld id="{3DABB140-D7F4-D344-B63F-9A346283A67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09227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509227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21" indent="-381921" algn="l" defTabSz="509227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493" indent="-318267" algn="l" defTabSz="509227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069" indent="-254615" algn="l" defTabSz="509227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1782297" indent="-254615" algn="l" defTabSz="509227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525" indent="-254615" algn="l" defTabSz="509227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752" indent="-254615" algn="l" defTabSz="5092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980" indent="-254615" algn="l" defTabSz="5092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207" indent="-254615" algn="l" defTabSz="5092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435" indent="-254615" algn="l" defTabSz="5092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27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55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682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13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40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367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593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22" algn="l" defTabSz="509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4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Calibri" pitchFamily="34" charset="0"/>
        </a:defRPr>
      </a:lvl5pPr>
      <a:lvl6pPr marL="509227" algn="ctr" rtl="0" fontAlgn="base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Arial" charset="0"/>
        </a:defRPr>
      </a:lvl6pPr>
      <a:lvl7pPr marL="1018455" algn="ctr" rtl="0" fontAlgn="base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Arial" charset="0"/>
        </a:defRPr>
      </a:lvl7pPr>
      <a:lvl8pPr marL="1527682" algn="ctr" rtl="0" fontAlgn="base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Arial" charset="0"/>
        </a:defRPr>
      </a:lvl8pPr>
      <a:lvl9pPr marL="2036913" algn="ctr" rtl="0" fontAlgn="base">
        <a:spcBef>
          <a:spcPct val="0"/>
        </a:spcBef>
        <a:spcAft>
          <a:spcPct val="0"/>
        </a:spcAft>
        <a:defRPr sz="4899">
          <a:solidFill>
            <a:schemeClr val="tx2"/>
          </a:solidFill>
          <a:latin typeface="Arial" charset="0"/>
        </a:defRPr>
      </a:lvl9pPr>
    </p:titleStyle>
    <p:bodyStyle>
      <a:lvl1pPr marL="381921" indent="-381921" algn="l" rtl="0" eaLnBrk="0" fontAlgn="base" hangingPunct="0">
        <a:spcBef>
          <a:spcPct val="20000"/>
        </a:spcBef>
        <a:spcAft>
          <a:spcPct val="0"/>
        </a:spcAft>
        <a:buChar char="•"/>
        <a:defRPr sz="3599">
          <a:solidFill>
            <a:schemeClr val="tx1"/>
          </a:solidFill>
          <a:latin typeface="+mn-lt"/>
          <a:ea typeface="+mn-ea"/>
          <a:cs typeface="+mn-cs"/>
        </a:defRPr>
      </a:lvl1pPr>
      <a:lvl2pPr marL="827493" indent="-318267" algn="l" rtl="0" eaLnBrk="0" fontAlgn="base" hangingPunct="0">
        <a:spcBef>
          <a:spcPct val="20000"/>
        </a:spcBef>
        <a:spcAft>
          <a:spcPct val="0"/>
        </a:spcAft>
        <a:buChar char="–"/>
        <a:defRPr sz="3099">
          <a:solidFill>
            <a:schemeClr val="tx1"/>
          </a:solidFill>
          <a:latin typeface="+mn-lt"/>
        </a:defRPr>
      </a:lvl2pPr>
      <a:lvl3pPr marL="1273069" indent="-254615" algn="l" rtl="0" eaLnBrk="0" fontAlgn="base" hangingPunct="0">
        <a:spcBef>
          <a:spcPct val="20000"/>
        </a:spcBef>
        <a:spcAft>
          <a:spcPct val="0"/>
        </a:spcAft>
        <a:buChar char="•"/>
        <a:defRPr sz="2699">
          <a:solidFill>
            <a:schemeClr val="tx1"/>
          </a:solidFill>
          <a:latin typeface="+mn-lt"/>
        </a:defRPr>
      </a:lvl3pPr>
      <a:lvl4pPr marL="1782297" indent="-25461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291525" indent="-25461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800752" indent="-25461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309980" indent="-25461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9207" indent="-25461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328435" indent="-25461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27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55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682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13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40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367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593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22" algn="l" defTabSz="1018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2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3"/>
          <a:stretch/>
        </p:blipFill>
        <p:spPr>
          <a:xfrm>
            <a:off x="0" y="5905"/>
            <a:ext cx="12329372" cy="7134174"/>
          </a:xfrm>
          <a:prstGeom prst="rect">
            <a:avLst/>
          </a:prstGeom>
        </p:spPr>
      </p:pic>
      <p:sp>
        <p:nvSpPr>
          <p:cNvPr id="23" name="Rectángulo 6"/>
          <p:cNvSpPr/>
          <p:nvPr/>
        </p:nvSpPr>
        <p:spPr>
          <a:xfrm>
            <a:off x="-152769" y="604824"/>
            <a:ext cx="12721456" cy="5850408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_tradnl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115888"/>
            <a:ext cx="5976937" cy="1152525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 dirty="0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¿CÓMO FUNCIONA LA GARANTÍA </a:t>
            </a:r>
          </a:p>
          <a:p>
            <a:pPr algn="l" eaLnBrk="1" hangingPunct="1"/>
            <a:r>
              <a:rPr lang="es-CL" altLang="es-CL" b="1" dirty="0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DE PROTECCIÓN FINANCIERA EN FONASA? </a:t>
            </a:r>
            <a:endParaRPr lang="es-ES" altLang="es-CL" b="1" dirty="0">
              <a:solidFill>
                <a:srgbClr val="E7395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87252" y="1744662"/>
            <a:ext cx="4032250" cy="1944687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6663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465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ES_tradn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Tendrán</a:t>
            </a:r>
            <a:r>
              <a:rPr lang="es-ES_tradn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itchFamily="18" charset="0"/>
              </a:rPr>
              <a:t> 100% de cobertura financiera en todos los problemas de salud garantizados en el AUGE.  Es decir, todas las atenciones que reciban serán gratuitas.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1188" y="1371600"/>
            <a:ext cx="2487612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s-ES_tradn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Tramo A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s-ES_tradn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Tramo B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s-ES_tradn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Adultos de 60                                                                  años y más , de cualquier tramo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s-ES_tradn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PRAIS</a:t>
            </a: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2794000" y="1500188"/>
            <a:ext cx="409575" cy="2433637"/>
          </a:xfrm>
          <a:prstGeom prst="rightBrace">
            <a:avLst>
              <a:gd name="adj1" fmla="val 100544"/>
              <a:gd name="adj2" fmla="val 50000"/>
            </a:avLst>
          </a:prstGeom>
          <a:noFill/>
          <a:ln w="50800">
            <a:solidFill>
              <a:srgbClr val="E739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_tradnl" altLang="es-CL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08375" y="4149724"/>
            <a:ext cx="7454900" cy="2378075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6663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465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C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PARA TENER PRESENTE:</a:t>
            </a:r>
          </a:p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C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También serán gratuitas para todos los beneficiarios, independiente de su tramo (A, B, C y D) las atenciones garantizadas y prestaciones que se otorguen en el nivel primario de atención así como aquellas prestaciones de alto costo que FONASA determine en su Seguro Catastrófico.</a:t>
            </a:r>
            <a:r>
              <a:rPr lang="es-ES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s-ES_tradnl" altLang="es-CL" sz="1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912284" y="1557338"/>
            <a:ext cx="8735483" cy="1511300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6663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465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CL" altLang="es-CL" sz="18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Acceden en forma gratuita a algunas atenciones de especialidades u hospitalarias. </a:t>
            </a:r>
          </a:p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CL" altLang="es-CL" sz="18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En otras atenciones, en cambio, deben copagar el 10% y 20% respectivamente.</a:t>
            </a:r>
            <a:r>
              <a:rPr lang="es-ES" altLang="es-CL" sz="18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s-ES_tradnl" altLang="es-CL" sz="180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063751" y="188914"/>
            <a:ext cx="6432549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s-ES_tradnl" altLang="es-CL" sz="1900" b="1">
                <a:latin typeface="Verdana" pitchFamily="34" charset="0"/>
                <a:cs typeface="Times New Roman" pitchFamily="18" charset="0"/>
              </a:rPr>
              <a:t>Grupo C, menores de 60 años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s-ES_tradnl" altLang="es-CL" sz="1900" b="1">
                <a:latin typeface="Verdana" pitchFamily="34" charset="0"/>
                <a:cs typeface="Times New Roman" pitchFamily="18" charset="0"/>
              </a:rPr>
              <a:t>Grupo D, menores de 60 años</a:t>
            </a:r>
            <a:endParaRPr lang="es-ES_tradnl" altLang="es-CL" sz="2000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953" name="AutoShape 17"/>
          <p:cNvSpPr>
            <a:spLocks/>
          </p:cNvSpPr>
          <p:nvPr/>
        </p:nvSpPr>
        <p:spPr bwMode="auto">
          <a:xfrm rot="5400000">
            <a:off x="4931834" y="-878946"/>
            <a:ext cx="215900" cy="4224867"/>
          </a:xfrm>
          <a:prstGeom prst="rightBrace">
            <a:avLst>
              <a:gd name="adj1" fmla="val 248345"/>
              <a:gd name="adj2" fmla="val 50000"/>
            </a:avLst>
          </a:prstGeom>
          <a:noFill/>
          <a:ln w="50800">
            <a:solidFill>
              <a:srgbClr val="E739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_tradnl" altLang="es-CL">
              <a:solidFill>
                <a:srgbClr val="FFFFCC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912284" y="3357563"/>
            <a:ext cx="8737600" cy="958850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6663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465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CL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Sin embargo, dicho copago tiene un tope máximo -o deducible- por periodos de 12 meses, desde que se contabiliza el primer copago.</a:t>
            </a: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s-ES_tradnl" altLang="es-CL" sz="20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912284" y="4581526"/>
            <a:ext cx="8737600" cy="1439863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6663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465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FFCC"/>
              </a:buClr>
              <a:buSzPct val="170000"/>
              <a:buFont typeface="Wingdings" pitchFamily="2" charset="2"/>
              <a:buNone/>
            </a:pPr>
            <a:r>
              <a:rPr lang="es-CL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El monto del deducible depende del ingreso, de la calidad de trabajador (dependiente o independiente) y del número de problemas de salud AUGE que tenga el grupo familiar.</a:t>
            </a:r>
            <a:endParaRPr lang="es-ES" altLang="es-CL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animBg="1"/>
      <p:bldP spid="39952" grpId="0"/>
      <p:bldP spid="39953" grpId="0" animBg="1"/>
      <p:bldP spid="39954" grpId="0" animBg="1"/>
      <p:bldP spid="39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34434" y="260351"/>
            <a:ext cx="10953751" cy="1800225"/>
          </a:xfrm>
          <a:prstGeom prst="ellipse">
            <a:avLst/>
          </a:prstGeom>
          <a:solidFill>
            <a:srgbClr val="B16F7A">
              <a:alpha val="50195"/>
            </a:srgbClr>
          </a:solidFill>
          <a:ln w="50800" algn="ctr">
            <a:solidFill>
              <a:srgbClr val="E7395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L" altLang="es-CL" sz="2000" b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GARANTIA</a:t>
            </a:r>
            <a:r>
              <a:rPr lang="es-CL" altLang="es-CL" sz="2000" b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es-CL" altLang="es-CL" sz="2000" b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 PROTECCION FINANCIERA</a:t>
            </a:r>
            <a:r>
              <a:rPr lang="es-CL" altLang="es-CL" sz="2000" b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s-CL" altLang="es-CL" sz="20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implica que, cuando haya que pagar, </a:t>
            </a:r>
          </a:p>
          <a:p>
            <a:pPr eaLnBrk="1" hangingPunct="1"/>
            <a:r>
              <a:rPr lang="es-CL" altLang="es-CL" sz="20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sea como máximo 2 o 3 sueldos al años aproximadamente …</a:t>
            </a:r>
            <a:endParaRPr lang="es-ES" altLang="es-CL" sz="200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143934" y="2824164"/>
            <a:ext cx="6144684" cy="2981325"/>
          </a:xfrm>
          <a:prstGeom prst="chevron">
            <a:avLst>
              <a:gd name="adj" fmla="val 38645"/>
            </a:avLst>
          </a:prstGeom>
          <a:solidFill>
            <a:srgbClr val="B16F7A">
              <a:alpha val="50195"/>
            </a:srgbClr>
          </a:solidFill>
          <a:ln w="50800">
            <a:solidFill>
              <a:srgbClr val="E7395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     </a:t>
            </a:r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Protección Financiera </a:t>
            </a:r>
          </a:p>
          <a:p>
            <a:pPr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del AUGE en FONASA:</a:t>
            </a:r>
          </a:p>
          <a:p>
            <a:pPr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Sólo pagan los 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      beneficiarios menores de 60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años de los 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 tramos C y D -10% y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20%, respectivamente. 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Y el total a pagar tiene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además un tope máximo</a:t>
            </a:r>
            <a:endParaRPr lang="es-ES" altLang="es-CL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814918" y="1630363"/>
            <a:ext cx="755649" cy="1511300"/>
          </a:xfrm>
          <a:prstGeom prst="curvedRightArrow">
            <a:avLst>
              <a:gd name="adj1" fmla="val 59728"/>
              <a:gd name="adj2" fmla="val 128617"/>
              <a:gd name="adj3" fmla="val 33333"/>
            </a:avLst>
          </a:prstGeom>
          <a:solidFill>
            <a:srgbClr val="B16F7A">
              <a:alpha val="50195"/>
            </a:srgbClr>
          </a:solidFill>
          <a:ln w="50800">
            <a:solidFill>
              <a:srgbClr val="E7395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5615518" y="2819400"/>
            <a:ext cx="6519333" cy="2986088"/>
          </a:xfrm>
          <a:prstGeom prst="chevron">
            <a:avLst>
              <a:gd name="adj" fmla="val 40936"/>
            </a:avLst>
          </a:prstGeom>
          <a:solidFill>
            <a:srgbClr val="B16F7A">
              <a:alpha val="50195"/>
            </a:srgbClr>
          </a:solidFill>
          <a:ln w="50800">
            <a:solidFill>
              <a:srgbClr val="E7395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Cobertura adicional </a:t>
            </a:r>
          </a:p>
          <a:p>
            <a:pPr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del AUGE:</a:t>
            </a:r>
          </a:p>
          <a:p>
            <a:pPr eaLnBrk="1" hangingPunct="1"/>
            <a:endParaRPr lang="es-MX" altLang="es-CL" sz="1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                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FONASA cubre el 100% de </a:t>
            </a:r>
          </a:p>
          <a:p>
            <a:pPr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lo que esté por sobre el</a:t>
            </a:r>
            <a:r>
              <a:rPr lang="es-ES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s-ES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          deducible o tope, hasta </a:t>
            </a:r>
          </a:p>
          <a:p>
            <a:pPr eaLnBrk="1" hangingPunct="1"/>
            <a:r>
              <a:rPr lang="es-ES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       completar el período anual de </a:t>
            </a:r>
          </a:p>
          <a:p>
            <a:pPr eaLnBrk="1" hangingPunct="1"/>
            <a:r>
              <a:rPr lang="es-ES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acumulación</a:t>
            </a: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5903384" y="3671889"/>
            <a:ext cx="1320800" cy="981075"/>
          </a:xfrm>
          <a:prstGeom prst="plus">
            <a:avLst>
              <a:gd name="adj" fmla="val 36810"/>
            </a:avLst>
          </a:prstGeom>
          <a:solidFill>
            <a:srgbClr val="B16F7A"/>
          </a:solidFill>
          <a:ln w="50800">
            <a:solidFill>
              <a:srgbClr val="E7395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_tradnl" altLang="es-CL" sz="16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 autoUpdateAnimBg="0"/>
      <p:bldP spid="52231" grpId="0" animBg="1" autoUpdateAnimBg="0"/>
      <p:bldP spid="52241" grpId="0" animBg="1"/>
      <p:bldP spid="52244" grpId="0" animBg="1" autoUpdateAnimBg="0"/>
      <p:bldP spid="5224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34433" y="188913"/>
            <a:ext cx="7247467" cy="608012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GARANTÍA DE OPORTUNIDAD</a:t>
            </a:r>
            <a:endParaRPr lang="es-ES" altLang="es-CL" b="1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34434" y="836614"/>
            <a:ext cx="806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Derecho a recibir atención dentro de </a:t>
            </a:r>
            <a:r>
              <a:rPr lang="es-C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plazos máximos</a:t>
            </a: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, según la forma y condiciones  establecidas para cada uno de los problemas de salud incluidos en el AUGE.</a:t>
            </a:r>
            <a:r>
              <a:rPr lang="es-ES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34434" y="2349501"/>
            <a:ext cx="10657417" cy="576263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EJEMPLO: </a:t>
            </a:r>
            <a:r>
              <a:rPr lang="es-CL" altLang="es-CL" sz="2000" b="1" dirty="0">
                <a:solidFill>
                  <a:srgbClr val="C00000"/>
                </a:solidFill>
                <a:latin typeface="Verdana" pitchFamily="34" charset="0"/>
              </a:rPr>
              <a:t>Cáncer de Testículo, de 15 años y más</a:t>
            </a:r>
            <a:endParaRPr lang="es-ES" altLang="es-CL" sz="2000" b="1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31800" y="2997200"/>
            <a:ext cx="1017693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Diagnóstico: </a:t>
            </a:r>
          </a:p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Dentro de 60 días,</a:t>
            </a:r>
            <a:r>
              <a:rPr lang="es-MX" altLang="es-C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desde la sospecha, confirmación. Incluye consulta integral con urólogo,   ecografía y </a:t>
            </a:r>
            <a:r>
              <a:rPr lang="es-MX" altLang="es-CL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etapificación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Tratamiento:</a:t>
            </a:r>
          </a:p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Dentro de 15 días,</a:t>
            </a:r>
            <a:r>
              <a:rPr lang="es-MX" altLang="es-C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desde la confirmación diagnóstica, tratamiento correspondiente: radioterapia, quimioterapia y/o hormonoterapia.</a:t>
            </a:r>
          </a:p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Seguimiento:</a:t>
            </a:r>
          </a:p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Dentro de 30 días de terminado el </a:t>
            </a:r>
          </a:p>
          <a:p>
            <a:pPr algn="l" eaLnBrk="1" hangingPunct="1"/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tratamiento,</a:t>
            </a:r>
            <a:r>
              <a:rPr lang="es-MX" altLang="es-C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consulta con especialista. </a:t>
            </a:r>
          </a:p>
          <a:p>
            <a:pPr algn="l" eaLnBrk="1" hangingPunct="1"/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Se indicará el inicio de los controles y </a:t>
            </a:r>
            <a:r>
              <a:rPr lang="es-MX" altLang="es-CL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examenes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de seguimiento.</a:t>
            </a:r>
          </a:p>
        </p:txBody>
      </p:sp>
    </p:spTree>
    <p:extLst>
      <p:ext uri="{BB962C8B-B14F-4D97-AF65-F5344CB8AC3E}">
        <p14:creationId xmlns:p14="http://schemas.microsoft.com/office/powerpoint/2010/main" val="26052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 autoUpdateAnimBg="0"/>
      <p:bldP spid="81927" grpId="0" autoUpdateAnimBg="0"/>
      <p:bldP spid="81928" grpId="0" animBg="1" autoUpdateAnimBg="0"/>
      <p:bldP spid="819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4883" y="2419963"/>
            <a:ext cx="8475785" cy="114300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Retrasos</a:t>
            </a:r>
            <a:endParaRPr lang="es-C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584" y="188913"/>
            <a:ext cx="12192000" cy="584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ES_tradnl" altLang="es-CL" sz="2800" b="1" dirty="0" smtClean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78262" y="316312"/>
            <a:ext cx="11658999" cy="785657"/>
          </a:xfrm>
        </p:spPr>
        <p:txBody>
          <a:bodyPr/>
          <a:lstStyle/>
          <a:p>
            <a:r>
              <a:rPr lang="es-CL" sz="2400" dirty="0">
                <a:latin typeface="Candara" panose="020E0502030303020204" pitchFamily="34" charset="0"/>
              </a:rPr>
              <a:t>Distribución nacional de GO Retrasadas por Servicio de Salud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3393" y="773723"/>
            <a:ext cx="108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84"/>
              </a:spcBef>
            </a:pPr>
            <a:r>
              <a:rPr lang="es-CL" sz="2000" dirty="0" smtClean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 2017</a:t>
            </a:r>
            <a:endParaRPr lang="es-CL" sz="2000" dirty="0">
              <a:solidFill>
                <a:srgbClr val="404040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errar llave 7"/>
          <p:cNvSpPr/>
          <p:nvPr/>
        </p:nvSpPr>
        <p:spPr>
          <a:xfrm>
            <a:off x="10506847" y="1863858"/>
            <a:ext cx="205840" cy="16287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8"/>
          <p:cNvSpPr txBox="1"/>
          <p:nvPr/>
        </p:nvSpPr>
        <p:spPr>
          <a:xfrm>
            <a:off x="10805423" y="1891355"/>
            <a:ext cx="1298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10 Servicios concentran el 81% del Total de GO Retrasadas. </a:t>
            </a:r>
          </a:p>
          <a:p>
            <a:pPr algn="ctr"/>
            <a:r>
              <a:rPr lang="es-CL" sz="1200" b="1" dirty="0"/>
              <a:t>2</a:t>
            </a:r>
            <a:r>
              <a:rPr lang="es-CL" sz="1200" b="1" dirty="0" smtClean="0"/>
              <a:t> Servicios pertenecen a la DZCN</a:t>
            </a:r>
            <a:endParaRPr lang="es-CL" sz="12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75235"/>
              </p:ext>
            </p:extLst>
          </p:nvPr>
        </p:nvGraphicFramePr>
        <p:xfrm>
          <a:off x="165099" y="1173849"/>
          <a:ext cx="10341751" cy="5455557"/>
        </p:xfrm>
        <a:graphic>
          <a:graphicData uri="http://schemas.openxmlformats.org/drawingml/2006/table">
            <a:tbl>
              <a:tblPr/>
              <a:tblGrid>
                <a:gridCol w="327551"/>
                <a:gridCol w="2487341"/>
                <a:gridCol w="341200"/>
                <a:gridCol w="341200"/>
                <a:gridCol w="436735"/>
                <a:gridCol w="436735"/>
                <a:gridCol w="450384"/>
                <a:gridCol w="450384"/>
                <a:gridCol w="477679"/>
                <a:gridCol w="477679"/>
                <a:gridCol w="399204"/>
                <a:gridCol w="436735"/>
                <a:gridCol w="436735"/>
                <a:gridCol w="423087"/>
                <a:gridCol w="409439"/>
                <a:gridCol w="696047"/>
                <a:gridCol w="808641"/>
                <a:gridCol w="504975"/>
              </a:tblGrid>
              <a:tr h="3615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 de Salud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Garantías de Oportunidad Retrasadas 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Garantías Retrasadas 2017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Garantías Retrasadas 2014 a 2017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43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ene-17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64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427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615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886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1.708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4.873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9.482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10.001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Metropolitano Norte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496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1.543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1.795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17,9%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del Libertador B.OHiggins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433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1.246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1.251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12,5%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Araucania Sur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668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855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856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8,6%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Metropolitano Sur Oriente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828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837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8,4%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Metropolitano Occidente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711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728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7,3%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Valparaíso San Antonio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601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Metropolitano Central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566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578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5,8%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Metropolitano Sur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482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514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5,1%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Coquimbo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del Maule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433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4,3%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Vina del Mar Quillota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342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397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Del Reloncaví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349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3,5%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Concepcion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Arauco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Valdivia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Chiloe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Iquique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Metropolitano Oriente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Aysen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Antofagasta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BioBio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Nuble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Atacama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Araucania Norte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Talcahuano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Magallanes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Osorno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Aconcagua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32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Arica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088" marR="9088" marT="6816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584" y="188913"/>
            <a:ext cx="12192000" cy="913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ES_tradnl" altLang="es-CL" sz="2800" b="1" dirty="0" smtClean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78262" y="316312"/>
            <a:ext cx="11658999" cy="785657"/>
          </a:xfrm>
        </p:spPr>
        <p:txBody>
          <a:bodyPr/>
          <a:lstStyle/>
          <a:p>
            <a:r>
              <a:rPr lang="es-CL" sz="2400" dirty="0" smtClean="0">
                <a:latin typeface="Candara" panose="020E0502030303020204" pitchFamily="34" charset="0"/>
              </a:rPr>
              <a:t>Evolución </a:t>
            </a:r>
            <a:r>
              <a:rPr lang="es-CL" sz="2400" dirty="0">
                <a:latin typeface="Candara" panose="020E0502030303020204" pitchFamily="34" charset="0"/>
              </a:rPr>
              <a:t>de GO Retrasadas por Servicio de Salud DZCN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90952" y="1210794"/>
            <a:ext cx="108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84"/>
              </a:spcBef>
            </a:pPr>
            <a:r>
              <a:rPr lang="es-CL" sz="2000" dirty="0" smtClean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Enero </a:t>
            </a:r>
            <a:r>
              <a:rPr lang="es-CL" sz="2000" dirty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– </a:t>
            </a:r>
            <a:r>
              <a:rPr lang="es-CL" sz="2000" dirty="0" smtClean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 2017</a:t>
            </a:r>
            <a:endParaRPr lang="es-CL" sz="2000" dirty="0">
              <a:solidFill>
                <a:srgbClr val="404040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87825" y="6238165"/>
            <a:ext cx="1019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dirty="0" smtClean="0"/>
              <a:t>Fuente: SIGGES (Data Mart GES).</a:t>
            </a:r>
          </a:p>
          <a:p>
            <a:pPr algn="r"/>
            <a:r>
              <a:rPr lang="es-CL" sz="900" dirty="0" smtClean="0"/>
              <a:t>Fecha de extracción: 10 de noviembre 2017</a:t>
            </a:r>
            <a:endParaRPr lang="es-CL" sz="900" dirty="0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1883137"/>
              </p:ext>
            </p:extLst>
          </p:nvPr>
        </p:nvGraphicFramePr>
        <p:xfrm>
          <a:off x="191892" y="1610904"/>
          <a:ext cx="11912213" cy="462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62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584" y="188913"/>
            <a:ext cx="12192000" cy="1021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ES_tradnl" altLang="es-CL" sz="2800" b="1" dirty="0" smtClean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78262" y="316312"/>
            <a:ext cx="11658999" cy="785658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>
                <a:latin typeface="Candara" panose="020E0502030303020204" pitchFamily="34" charset="0"/>
              </a:rPr>
              <a:t>Principales Problemas de Salud con GO </a:t>
            </a:r>
            <a:r>
              <a:rPr lang="es-CL" sz="2400" dirty="0" smtClean="0">
                <a:latin typeface="Candara" panose="020E0502030303020204" pitchFamily="34" charset="0"/>
              </a:rPr>
              <a:t>Retrasadas</a:t>
            </a:r>
          </a:p>
          <a:p>
            <a:r>
              <a:rPr lang="es-CL" sz="2400" dirty="0" smtClean="0">
                <a:latin typeface="Candara" panose="020E0502030303020204" pitchFamily="34" charset="0"/>
              </a:rPr>
              <a:t>Servicio de Salud Viña del Mar - Quillota</a:t>
            </a:r>
            <a:endParaRPr lang="es-CL" sz="2400" dirty="0">
              <a:latin typeface="Candara" panose="020E0502030303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0952" y="1210794"/>
            <a:ext cx="108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84"/>
              </a:spcBef>
            </a:pPr>
            <a:r>
              <a:rPr lang="es-CL" sz="2000" dirty="0" smtClean="0">
                <a:solidFill>
                  <a:srgbClr val="404040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 2017</a:t>
            </a:r>
            <a:endParaRPr lang="es-CL" sz="2000" dirty="0">
              <a:solidFill>
                <a:srgbClr val="404040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40258"/>
              </p:ext>
            </p:extLst>
          </p:nvPr>
        </p:nvGraphicFramePr>
        <p:xfrm>
          <a:off x="378260" y="1600199"/>
          <a:ext cx="11394642" cy="4905382"/>
        </p:xfrm>
        <a:graphic>
          <a:graphicData uri="http://schemas.openxmlformats.org/drawingml/2006/table">
            <a:tbl>
              <a:tblPr/>
              <a:tblGrid>
                <a:gridCol w="5071899"/>
                <a:gridCol w="1422189"/>
                <a:gridCol w="1422189"/>
                <a:gridCol w="1422189"/>
                <a:gridCol w="1028088"/>
                <a:gridCol w="1028088"/>
              </a:tblGrid>
              <a:tr h="297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PROBLEMA DE SALUD / ESTABLECIMIENTO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Diagnóstico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Tratamiento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Seguimiento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29-Vicios de Refracción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Gustavo Fricke (Viña del Mar)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Agustín (La Ligua)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Martín (Quillota)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70-Cáncer Colorectal 15 Años y Más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Gustavo Fricke (Viña del Mar)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Martín (Quillota)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31-Retinopatia Diabética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Martín (Quillota)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Gustavo Fricke (Viña del Mar)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08-Cáncer de Mama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Gustavo Fricke (Viña del Mar)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Martín (Quillota)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11-Cataratas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Gustavo Fricke (Viña del Mar)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Martín (Quillota)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Problemas de Salud (36)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Servicio de Salud Viña del Mar - Quillota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1005" marR="11005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1" y="1450844"/>
            <a:ext cx="5892087" cy="48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Marcador de contenido"/>
          <p:cNvSpPr txBox="1">
            <a:spLocks/>
          </p:cNvSpPr>
          <p:nvPr/>
        </p:nvSpPr>
        <p:spPr>
          <a:xfrm>
            <a:off x="199319" y="354303"/>
            <a:ext cx="7785904" cy="981076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s-ES_trad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700" b="1" spc="-151" dirty="0">
                <a:solidFill>
                  <a:srgbClr val="118DDC"/>
                </a:solidFill>
                <a:latin typeface="Gob"/>
                <a:ea typeface="Arial Black" charset="0"/>
                <a:cs typeface="Arial Black" charset="0"/>
              </a:rPr>
              <a:t>Monitoreo de Atención del Afiliado</a:t>
            </a:r>
            <a:endParaRPr lang="es-ES" sz="2700" b="1" spc="-151" dirty="0">
              <a:solidFill>
                <a:srgbClr val="118DDC"/>
              </a:solidFill>
              <a:latin typeface="Gob"/>
              <a:ea typeface="Arial" charset="0"/>
              <a:cs typeface="Arial" charset="0"/>
            </a:endParaRPr>
          </a:p>
          <a:p>
            <a:pPr algn="l"/>
            <a:r>
              <a:rPr lang="es-ES" sz="2700" b="1" i="1" spc="-151" dirty="0">
                <a:solidFill>
                  <a:srgbClr val="FFC000"/>
                </a:solidFill>
                <a:latin typeface="Gob"/>
                <a:ea typeface="Arial" charset="0"/>
                <a:cs typeface="Arial" charset="0"/>
              </a:rPr>
              <a:t>GES</a:t>
            </a:r>
            <a:endParaRPr lang="es-ES_tradnl" sz="2700" b="1" i="1" spc="-151" dirty="0">
              <a:solidFill>
                <a:srgbClr val="FFC000"/>
              </a:solidFill>
              <a:latin typeface="Gob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06866"/>
            <a:ext cx="4389119" cy="49926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006" y="3878357"/>
            <a:ext cx="2259065" cy="25454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09" y="4055527"/>
            <a:ext cx="2292375" cy="25853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26" y="5070966"/>
            <a:ext cx="1129345" cy="11293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6" y="2926182"/>
            <a:ext cx="1129345" cy="11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8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9 Grupo"/>
          <p:cNvGrpSpPr>
            <a:grpSpLocks/>
          </p:cNvGrpSpPr>
          <p:nvPr/>
        </p:nvGrpSpPr>
        <p:grpSpPr bwMode="auto">
          <a:xfrm>
            <a:off x="6826251" y="1297517"/>
            <a:ext cx="4660900" cy="4588933"/>
            <a:chOff x="5384337" y="1165050"/>
            <a:chExt cx="3067577" cy="3308191"/>
          </a:xfrm>
        </p:grpSpPr>
        <p:grpSp>
          <p:nvGrpSpPr>
            <p:cNvPr id="16398" name="6 Grupo"/>
            <p:cNvGrpSpPr>
              <a:grpSpLocks/>
            </p:cNvGrpSpPr>
            <p:nvPr/>
          </p:nvGrpSpPr>
          <p:grpSpPr bwMode="auto">
            <a:xfrm>
              <a:off x="5461323" y="1764528"/>
              <a:ext cx="2990591" cy="2708713"/>
              <a:chOff x="6335706" y="1668811"/>
              <a:chExt cx="2990591" cy="2709164"/>
            </a:xfrm>
          </p:grpSpPr>
          <p:pic>
            <p:nvPicPr>
              <p:cNvPr id="4506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1001" y="1668811"/>
                <a:ext cx="1017741" cy="1017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5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6943" y="1794945"/>
                <a:ext cx="410011" cy="689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7" name="Cuadro de texto 2"/>
              <p:cNvSpPr txBox="1">
                <a:spLocks noChangeArrowheads="1"/>
              </p:cNvSpPr>
              <p:nvPr/>
            </p:nvSpPr>
            <p:spPr bwMode="auto">
              <a:xfrm>
                <a:off x="6335339" y="2934216"/>
                <a:ext cx="2990958" cy="14437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ts val="667"/>
                  </a:spcBef>
                  <a:spcAft>
                    <a:spcPts val="667"/>
                  </a:spcAft>
                  <a:buNone/>
                  <a:defRPr/>
                </a:pPr>
                <a:r>
                  <a:rPr lang="es-CL" altLang="es-CL" sz="1500" b="1" dirty="0">
                    <a:solidFill>
                      <a:srgbClr val="808080"/>
                    </a:solidFill>
                    <a:latin typeface="Century Gothic" pitchFamily="34" charset="0"/>
                    <a:cs typeface="Arial" charset="0"/>
                  </a:rPr>
                  <a:t>Afiliado con necesidad de atención pero que el Sector Público no puede entregar es derivado a una clínica privada = 6.500 afiliados</a:t>
                </a:r>
              </a:p>
              <a:p>
                <a:pPr algn="ctr" eaLnBrk="1" hangingPunct="1">
                  <a:spcBef>
                    <a:spcPts val="667"/>
                  </a:spcBef>
                  <a:spcAft>
                    <a:spcPts val="667"/>
                  </a:spcAft>
                  <a:buNone/>
                  <a:defRPr/>
                </a:pPr>
                <a:endParaRPr lang="es-CL" altLang="es-CL" sz="1500" b="1" dirty="0">
                  <a:solidFill>
                    <a:srgbClr val="808080"/>
                  </a:solidFill>
                  <a:latin typeface="Century Gothic" pitchFamily="34" charset="0"/>
                  <a:cs typeface="Arial" charset="0"/>
                </a:endParaRPr>
              </a:p>
              <a:p>
                <a:pPr marL="228594" indent="-228594" algn="ctr" eaLnBrk="1" hangingPunct="1">
                  <a:spcBef>
                    <a:spcPts val="0"/>
                  </a:spcBef>
                  <a:spcAft>
                    <a:spcPts val="667"/>
                  </a:spcAft>
                  <a:buFontTx/>
                  <a:buChar char="-"/>
                  <a:defRPr/>
                </a:pPr>
                <a:endParaRPr lang="es-CL" altLang="es-CL" sz="1500" b="1" dirty="0">
                  <a:solidFill>
                    <a:srgbClr val="808080"/>
                  </a:solidFill>
                  <a:latin typeface="Century Gothic" pitchFamily="34" charset="0"/>
                  <a:cs typeface="Arial" charset="0"/>
                </a:endParaRPr>
              </a:p>
              <a:p>
                <a:pPr marL="228594" indent="-228594" algn="ctr" eaLnBrk="1" hangingPunct="1">
                  <a:spcBef>
                    <a:spcPts val="0"/>
                  </a:spcBef>
                  <a:spcAft>
                    <a:spcPts val="667"/>
                  </a:spcAft>
                  <a:buFontTx/>
                  <a:buChar char="-"/>
                  <a:defRPr/>
                </a:pPr>
                <a:r>
                  <a:rPr lang="es-CL" altLang="es-CL" sz="1500" b="1" dirty="0">
                    <a:solidFill>
                      <a:srgbClr val="808080"/>
                    </a:solidFill>
                    <a:latin typeface="Century Gothic" pitchFamily="34" charset="0"/>
                    <a:cs typeface="Arial" charset="0"/>
                  </a:rPr>
                  <a:t>Pago eficiente </a:t>
                </a:r>
              </a:p>
              <a:p>
                <a:pPr marL="228594" indent="-228594" algn="ctr" eaLnBrk="1" hangingPunct="1">
                  <a:spcBef>
                    <a:spcPts val="0"/>
                  </a:spcBef>
                  <a:spcAft>
                    <a:spcPts val="667"/>
                  </a:spcAft>
                  <a:buFontTx/>
                  <a:buChar char="-"/>
                  <a:defRPr/>
                </a:pPr>
                <a:r>
                  <a:rPr lang="es-CL" altLang="es-CL" sz="1500" b="1" dirty="0">
                    <a:solidFill>
                      <a:srgbClr val="808080"/>
                    </a:solidFill>
                    <a:latin typeface="Century Gothic" pitchFamily="34" charset="0"/>
                    <a:cs typeface="Arial" charset="0"/>
                  </a:rPr>
                  <a:t>Control de la calidad de atención</a:t>
                </a:r>
              </a:p>
              <a:p>
                <a:pPr marL="457189" indent="-457189" algn="ctr" eaLnBrk="1" hangingPunct="1">
                  <a:spcBef>
                    <a:spcPts val="667"/>
                  </a:spcBef>
                  <a:spcAft>
                    <a:spcPts val="667"/>
                  </a:spcAft>
                  <a:buFontTx/>
                  <a:buChar char="-"/>
                  <a:defRPr/>
                </a:pPr>
                <a:endParaRPr lang="es-CL" altLang="es-CL" sz="2700" dirty="0">
                  <a:cs typeface="Arial" charset="0"/>
                </a:endParaRPr>
              </a:p>
            </p:txBody>
          </p:sp>
        </p:grpSp>
        <p:sp>
          <p:nvSpPr>
            <p:cNvPr id="16399" name="Cuadro de texto 2"/>
            <p:cNvSpPr txBox="1">
              <a:spLocks noChangeArrowheads="1"/>
            </p:cNvSpPr>
            <p:nvPr/>
          </p:nvSpPr>
          <p:spPr bwMode="auto">
            <a:xfrm>
              <a:off x="5384337" y="1165050"/>
              <a:ext cx="2879725" cy="395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ts val="667"/>
                </a:spcBef>
                <a:spcAft>
                  <a:spcPts val="667"/>
                </a:spcAft>
                <a:buNone/>
              </a:pPr>
              <a:r>
                <a:rPr lang="es-CL" altLang="es-CL" sz="2100" b="1">
                  <a:solidFill>
                    <a:srgbClr val="808080"/>
                  </a:solidFill>
                  <a:latin typeface="Century Gothic" pitchFamily="34" charset="0"/>
                </a:rPr>
                <a:t>¿Cuándo se compra a Prestador privado?</a:t>
              </a:r>
            </a:p>
          </p:txBody>
        </p:sp>
      </p:grpSp>
      <p:grpSp>
        <p:nvGrpSpPr>
          <p:cNvPr id="16388" name="8 Grupo"/>
          <p:cNvGrpSpPr>
            <a:grpSpLocks/>
          </p:cNvGrpSpPr>
          <p:nvPr/>
        </p:nvGrpSpPr>
        <p:grpSpPr bwMode="auto">
          <a:xfrm>
            <a:off x="309034" y="1346116"/>
            <a:ext cx="5018617" cy="3147483"/>
            <a:chOff x="451646" y="1292588"/>
            <a:chExt cx="3871392" cy="2358701"/>
          </a:xfrm>
        </p:grpSpPr>
        <p:sp>
          <p:nvSpPr>
            <p:cNvPr id="16391" name="Cuadro de texto 2"/>
            <p:cNvSpPr txBox="1">
              <a:spLocks noChangeArrowheads="1"/>
            </p:cNvSpPr>
            <p:nvPr/>
          </p:nvSpPr>
          <p:spPr bwMode="auto">
            <a:xfrm>
              <a:off x="690437" y="1292588"/>
              <a:ext cx="3385709" cy="395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ts val="667"/>
                </a:spcBef>
                <a:spcAft>
                  <a:spcPts val="667"/>
                </a:spcAft>
                <a:buNone/>
              </a:pPr>
              <a:r>
                <a:rPr lang="es-CL" altLang="es-CL" sz="2100" b="1">
                  <a:solidFill>
                    <a:srgbClr val="808080"/>
                  </a:solidFill>
                  <a:latin typeface="Century Gothic" pitchFamily="34" charset="0"/>
                </a:rPr>
                <a:t>La mayor compra de FONASA se dirige a Hospitales Públicos</a:t>
              </a:r>
            </a:p>
          </p:txBody>
        </p:sp>
        <p:grpSp>
          <p:nvGrpSpPr>
            <p:cNvPr id="16392" name="7 Grupo"/>
            <p:cNvGrpSpPr>
              <a:grpSpLocks/>
            </p:cNvGrpSpPr>
            <p:nvPr/>
          </p:nvGrpSpPr>
          <p:grpSpPr bwMode="auto">
            <a:xfrm>
              <a:off x="705040" y="2240353"/>
              <a:ext cx="1106141" cy="794186"/>
              <a:chOff x="2015797" y="1959037"/>
              <a:chExt cx="1106141" cy="886610"/>
            </a:xfrm>
          </p:grpSpPr>
          <p:pic>
            <p:nvPicPr>
              <p:cNvPr id="16396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797" y="2089997"/>
                <a:ext cx="933450" cy="755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" name="Picture 27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555" y="1959037"/>
                <a:ext cx="345383" cy="308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39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475" y="2318272"/>
              <a:ext cx="933450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8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834" y="2075615"/>
              <a:ext cx="485313" cy="48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5" name="Cuadro de texto 2"/>
            <p:cNvSpPr txBox="1">
              <a:spLocks noChangeArrowheads="1"/>
            </p:cNvSpPr>
            <p:nvPr/>
          </p:nvSpPr>
          <p:spPr bwMode="auto">
            <a:xfrm>
              <a:off x="451646" y="3192802"/>
              <a:ext cx="3871392" cy="4584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600" b="1">
                  <a:solidFill>
                    <a:srgbClr val="808080"/>
                  </a:solidFill>
                  <a:latin typeface="Century Gothic" pitchFamily="34" charset="0"/>
                </a:rPr>
                <a:t>Trabajamos con los 62 Hospitales de mayor complejidad del país = 960.000 afiliados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1600" b="1">
                <a:solidFill>
                  <a:srgbClr val="808080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1600" b="1">
                <a:solidFill>
                  <a:srgbClr val="808080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1600" b="1">
                <a:solidFill>
                  <a:srgbClr val="808080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1600" b="1">
                <a:solidFill>
                  <a:srgbClr val="808080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600" b="1">
                  <a:solidFill>
                    <a:srgbClr val="808080"/>
                  </a:solidFill>
                  <a:latin typeface="Century Gothic" pitchFamily="34" charset="0"/>
                </a:rPr>
                <a:t>-Eficiencia y calidad de la atención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CL" sz="1600" b="1">
                  <a:solidFill>
                    <a:srgbClr val="808080"/>
                  </a:solidFill>
                  <a:latin typeface="Century Gothic" pitchFamily="34" charset="0"/>
                </a:rPr>
                <a:t>- Manejo de los recursos clínico y financiero</a:t>
              </a:r>
            </a:p>
          </p:txBody>
        </p:sp>
      </p:grp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309034" y="419100"/>
            <a:ext cx="62018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700" b="1">
                <a:solidFill>
                  <a:srgbClr val="118DDC"/>
                </a:solidFill>
                <a:latin typeface="Century Gothic" pitchFamily="34" charset="0"/>
              </a:rPr>
              <a:t>¿</a:t>
            </a:r>
            <a:r>
              <a:rPr lang="es-CL" altLang="es-CL" sz="2700" b="1">
                <a:solidFill>
                  <a:srgbClr val="118DDC"/>
                </a:solidFill>
                <a:latin typeface="Gob"/>
              </a:rPr>
              <a:t>Cómo compra FONASA?</a:t>
            </a:r>
            <a:endParaRPr lang="es-CL" altLang="es-CL" sz="2700">
              <a:solidFill>
                <a:srgbClr val="118DDC"/>
              </a:solidFill>
              <a:latin typeface="Gob"/>
            </a:endParaRPr>
          </a:p>
        </p:txBody>
      </p:sp>
      <p:sp>
        <p:nvSpPr>
          <p:cNvPr id="3" name="2 Flecha derecha"/>
          <p:cNvSpPr/>
          <p:nvPr/>
        </p:nvSpPr>
        <p:spPr>
          <a:xfrm rot="5400000">
            <a:off x="2515659" y="4772026"/>
            <a:ext cx="302683" cy="372533"/>
          </a:xfrm>
          <a:prstGeom prst="rightArrow">
            <a:avLst/>
          </a:prstGeom>
          <a:solidFill>
            <a:srgbClr val="094C9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9" name="18 Flecha derecha"/>
          <p:cNvSpPr/>
          <p:nvPr/>
        </p:nvSpPr>
        <p:spPr>
          <a:xfrm rot="5400000">
            <a:off x="9191625" y="4822825"/>
            <a:ext cx="304800" cy="374651"/>
          </a:xfrm>
          <a:prstGeom prst="rightArrow">
            <a:avLst/>
          </a:prstGeom>
          <a:solidFill>
            <a:srgbClr val="094C9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05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" t="22760" r="-1054" b="13304"/>
          <a:stretch/>
        </p:blipFill>
        <p:spPr>
          <a:xfrm>
            <a:off x="-326886" y="483621"/>
            <a:ext cx="11624732" cy="5926201"/>
          </a:xfrm>
          <a:prstGeom prst="rect">
            <a:avLst/>
          </a:prstGeom>
        </p:spPr>
      </p:pic>
      <p:sp>
        <p:nvSpPr>
          <p:cNvPr id="6" name="Rectángulo 8"/>
          <p:cNvSpPr/>
          <p:nvPr/>
        </p:nvSpPr>
        <p:spPr>
          <a:xfrm>
            <a:off x="6554856" y="391513"/>
            <a:ext cx="5637144" cy="587335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7128933" y="2036018"/>
            <a:ext cx="4346712" cy="42288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s-CL" sz="3700" b="1" dirty="0">
                <a:solidFill>
                  <a:schemeClr val="bg1"/>
                </a:solidFill>
                <a:latin typeface="gobCL"/>
                <a:ea typeface="Candara" charset="0"/>
                <a:cs typeface="Candara" charset="0"/>
              </a:rPr>
              <a:t>Nuestra misión es garantizar acceso a salud de calidad, oportuna y con protección financiera a todos nuestros afiliados”</a:t>
            </a:r>
            <a:endParaRPr lang="es-ES" sz="3700" b="1" dirty="0">
              <a:solidFill>
                <a:schemeClr val="bg1"/>
              </a:solidFill>
              <a:latin typeface="gobCL"/>
              <a:ea typeface="Candara" charset="0"/>
              <a:cs typeface="Candara" charset="0"/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0100733" y="-672708"/>
            <a:ext cx="2091267" cy="524383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es-ES_trad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6500" b="1" dirty="0">
                <a:solidFill>
                  <a:srgbClr val="DAE39D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9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32" y="329320"/>
            <a:ext cx="3963621" cy="61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731" y="2050686"/>
            <a:ext cx="2467707" cy="1143000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Compras realizadas para el SSVQ por Fonasa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88282"/>
              </p:ext>
            </p:extLst>
          </p:nvPr>
        </p:nvGraphicFramePr>
        <p:xfrm>
          <a:off x="7813065" y="2138609"/>
          <a:ext cx="40687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Hoja de cálculo" r:id="rId4" imgW="4069066" imgH="1516320" progId="Excel.Sheet.12">
                  <p:embed/>
                </p:oleObj>
              </mc:Choice>
              <mc:Fallback>
                <p:oleObj name="Hoja de cálculo" r:id="rId4" imgW="4069066" imgH="1516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3065" y="2138609"/>
                        <a:ext cx="4068763" cy="151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6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39184" y="476250"/>
            <a:ext cx="10657349" cy="60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89013" indent="-274638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987550" indent="-4572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624138" indent="-4572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260725" indent="-4572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717925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175125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632325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089525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Todos los beneficiarios pueden ejercer su derecho a reclamo, con responsabilidad.</a:t>
            </a:r>
            <a:endParaRPr lang="es-ES" altLang="es-CL" sz="22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algn="l" eaLnBrk="1" hangingPunct="1"/>
            <a:r>
              <a:rPr lang="es-C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Si el beneficiario verifica que no se le ha cumplido alguna de las garantías establecidas en su problema de salud AUGE, pueden presentar un reclamo responsablemente ante FONASA.</a:t>
            </a:r>
          </a:p>
          <a:p>
            <a:pPr algn="l" eaLnBrk="1" hangingPunct="1"/>
            <a:endParaRPr lang="es-CL" altLang="es-CL" sz="1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lvl="1" algn="l" eaLnBrk="1" hangingPunct="1">
              <a:buFont typeface="Wingdings" pitchFamily="2" charset="2"/>
              <a:buChar char="v"/>
            </a:pPr>
            <a:r>
              <a:rPr lang="es-CL" altLang="es-CL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FONASA responderá dentro de los 2 días hábiles siguientes, cuando el reclamo se haya presentado dentro de los 3 días siguientes de vencido el plazo garantizado. En la respuesta, se indicará el prestador que otorgará la atención en un plazo no superior a los 10 días (designación de segundo prestador)</a:t>
            </a:r>
          </a:p>
          <a:p>
            <a:pPr lvl="1" algn="l" eaLnBrk="1" hangingPunct="1">
              <a:buFont typeface="Wingdings" pitchFamily="2" charset="2"/>
              <a:buNone/>
            </a:pPr>
            <a:r>
              <a:rPr lang="es-CL" altLang="es-CL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	</a:t>
            </a:r>
          </a:p>
          <a:p>
            <a:pPr lvl="1" algn="l" eaLnBrk="1" hangingPunct="1">
              <a:buFont typeface="Wingdings" pitchFamily="2" charset="2"/>
              <a:buChar char="v"/>
            </a:pPr>
            <a:r>
              <a:rPr lang="es-CL" altLang="es-CL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FONASA responderá en un plazo máximo de 15 días hábiles, cuando el reclamo se presente pasado los 3 días del</a:t>
            </a:r>
            <a:r>
              <a:rPr lang="es-C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es-CL" altLang="es-CL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incumplimiento de las garantías.</a:t>
            </a:r>
          </a:p>
          <a:p>
            <a:pPr algn="l" eaLnBrk="1" hangingPunct="1"/>
            <a:endParaRPr lang="es-CL" altLang="es-CL" sz="17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algn="l" eaLnBrk="1" hangingPunct="1"/>
            <a:r>
              <a:rPr lang="es-CL" altLang="es-CL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Todos los beneficiarios tienen derecho a recurrir, en segunda instancia, a la Superintendencia de Salud.</a:t>
            </a:r>
          </a:p>
          <a:p>
            <a:pPr algn="l" eaLnBrk="1" hangingPunct="1"/>
            <a:endParaRPr lang="es-CL" altLang="es-CL" sz="1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 advAuto="1000"/>
      <p:bldP spid="96260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6568" y="227013"/>
            <a:ext cx="8930217" cy="825500"/>
          </a:xfrm>
          <a:prstGeom prst="rect">
            <a:avLst/>
          </a:prstGeom>
          <a:noFill/>
          <a:ln w="9525" algn="ctr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MX" altLang="es-CL" b="1" u="sng" dirty="0" smtClean="0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Solicitudes Ciudadanas</a:t>
            </a:r>
            <a:endParaRPr lang="es-ES" altLang="es-CL" b="1" u="sng" dirty="0">
              <a:solidFill>
                <a:srgbClr val="E7395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24418" y="1196976"/>
            <a:ext cx="854498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En el caso que el establecimiento público de salud o el centro privado en convenio donde está siendo atendido el beneficiario, </a:t>
            </a:r>
            <a:r>
              <a:rPr lang="es-C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NO CUMPLE con alguna de las garantías que el AUGE establece, corresponde que se presente un reclamo ante FONASA.</a:t>
            </a:r>
          </a:p>
          <a:p>
            <a:pPr algn="l" eaLnBrk="1" hangingPunct="1"/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Los canales disponibles en el sistema para efectuar el reclamo son:</a:t>
            </a:r>
            <a:r>
              <a:rPr lang="es-ES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14918" y="3933825"/>
            <a:ext cx="9120716" cy="2374900"/>
          </a:xfrm>
          <a:prstGeom prst="rect">
            <a:avLst/>
          </a:prstGeom>
          <a:solidFill>
            <a:srgbClr val="FFCC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2860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2860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9376E"/>
              </a:buClr>
              <a:buSzPct val="105000"/>
              <a:buFont typeface="Wingdings" panose="05000000000000000000" pitchFamily="2" charset="2"/>
              <a:buChar char="q"/>
              <a:defRPr/>
            </a:pPr>
            <a:r>
              <a:rPr lang="es-CL" altLang="es-CL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Call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 Center de FONASA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anose="02020603050405020304" pitchFamily="18" charset="0"/>
              </a:rPr>
              <a:t>: 600 360 3000, disponibles los 7 d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í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anose="02020603050405020304" pitchFamily="18" charset="0"/>
              </a:rPr>
              <a:t>as de la semana, las 24 horas.</a:t>
            </a:r>
          </a:p>
          <a:p>
            <a:pPr eaLnBrk="1" hangingPunct="1">
              <a:spcBef>
                <a:spcPct val="20000"/>
              </a:spcBef>
              <a:buClr>
                <a:srgbClr val="E9376E"/>
              </a:buClr>
              <a:buSzPct val="105000"/>
              <a:buFont typeface="Wingdings" panose="05000000000000000000" pitchFamily="2" charset="2"/>
              <a:buChar char="q"/>
              <a:defRPr/>
            </a:pP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Red de sucursales a lo largo del pa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í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s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anose="02020603050405020304" pitchFamily="18" charset="0"/>
              </a:rPr>
              <a:t>: en horario continuado todos los d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í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anose="02020603050405020304" pitchFamily="18" charset="0"/>
              </a:rPr>
              <a:t>as de la semana</a:t>
            </a:r>
          </a:p>
          <a:p>
            <a:pPr eaLnBrk="1" hangingPunct="1">
              <a:spcBef>
                <a:spcPct val="20000"/>
              </a:spcBef>
              <a:buClr>
                <a:srgbClr val="E9376E"/>
              </a:buClr>
              <a:buSzPct val="105000"/>
              <a:buFont typeface="Wingdings" panose="05000000000000000000" pitchFamily="2" charset="2"/>
              <a:buChar char="q"/>
              <a:defRPr/>
            </a:pP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Oficinas de informaci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ó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n, reclamos y sugerencias (OIRS)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anose="02020603050405020304" pitchFamily="18" charset="0"/>
              </a:rPr>
              <a:t> de los consultorios y hospitales p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ú</a:t>
            </a: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ffy" pitchFamily="34" charset="0"/>
                <a:cs typeface="Times New Roman" panose="02020603050405020304" pitchFamily="18" charset="0"/>
              </a:rPr>
              <a:t>blicos</a:t>
            </a:r>
          </a:p>
          <a:p>
            <a:pPr eaLnBrk="1" hangingPunct="1">
              <a:spcBef>
                <a:spcPct val="20000"/>
              </a:spcBef>
              <a:buClr>
                <a:srgbClr val="E9376E"/>
              </a:buClr>
              <a:buSzPct val="105000"/>
              <a:buFont typeface="Wingdings" panose="05000000000000000000" pitchFamily="2" charset="2"/>
              <a:buChar char="q"/>
              <a:defRPr/>
            </a:pPr>
            <a:r>
              <a:rPr lang="es-CL" altLang="es-C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ffy" pitchFamily="34" charset="0"/>
                <a:cs typeface="Times New Roman" panose="02020603050405020304" pitchFamily="18" charset="0"/>
              </a:rPr>
              <a:t>Internet: www.fonasa.cl</a:t>
            </a:r>
            <a:endParaRPr lang="es-ES" altLang="es-CL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ffy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9" grpId="0"/>
      <p:bldP spid="594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894114"/>
            <a:ext cx="12192000" cy="3069772"/>
          </a:xfrm>
          <a:prstGeom prst="rect">
            <a:avLst/>
          </a:prstGeom>
          <a:solidFill>
            <a:srgbClr val="237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 descr="14_MSAL_TXCH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097" y="1894114"/>
            <a:ext cx="8965811" cy="3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6496" y="2662478"/>
            <a:ext cx="8544949" cy="135720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ts val="4667"/>
              </a:lnSpc>
            </a:pPr>
            <a:r>
              <a:rPr lang="es-ES_tradnl" sz="6400" b="1" spc="-200" dirty="0">
                <a:solidFill>
                  <a:srgbClr val="FFC000"/>
                </a:solidFill>
                <a:latin typeface="gobCL"/>
                <a:ea typeface="Arial Black" charset="0"/>
                <a:cs typeface="Arial Black" charset="0"/>
              </a:rPr>
              <a:t>Cuenta Médica </a:t>
            </a:r>
          </a:p>
          <a:p>
            <a:pPr>
              <a:lnSpc>
                <a:spcPts val="4667"/>
              </a:lnSpc>
            </a:pPr>
            <a:r>
              <a:rPr lang="es-ES_tradnl" sz="6400" b="1" spc="-200" dirty="0">
                <a:solidFill>
                  <a:srgbClr val="FFC000"/>
                </a:solidFill>
                <a:latin typeface="gobCL"/>
                <a:ea typeface="Arial Black" charset="0"/>
                <a:cs typeface="Arial Black" charset="0"/>
              </a:rPr>
              <a:t>Digital Interoperable</a:t>
            </a:r>
          </a:p>
        </p:txBody>
      </p:sp>
    </p:spTree>
    <p:extLst>
      <p:ext uri="{BB962C8B-B14F-4D97-AF65-F5344CB8AC3E}">
        <p14:creationId xmlns:p14="http://schemas.microsoft.com/office/powerpoint/2010/main" val="587981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911377"/>
              </p:ext>
            </p:extLst>
          </p:nvPr>
        </p:nvGraphicFramePr>
        <p:xfrm>
          <a:off x="1494846" y="435306"/>
          <a:ext cx="14927249" cy="582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291547" y="2416191"/>
            <a:ext cx="6292132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accent1"/>
                </a:solidFill>
                <a:latin typeface="gobCL"/>
              </a:rPr>
              <a:t>¿Para qué sirve una Cuenta Médica Digital Interoperable?</a:t>
            </a:r>
            <a:endParaRPr lang="es-CL" b="1" dirty="0">
              <a:solidFill>
                <a:schemeClr val="accent1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6989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086" y="3008917"/>
            <a:ext cx="3164281" cy="30952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89" y="136817"/>
            <a:ext cx="109728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2700" b="1" spc="-151" dirty="0">
                <a:solidFill>
                  <a:srgbClr val="0070C0"/>
                </a:solidFill>
                <a:latin typeface="gobCL"/>
                <a:ea typeface="Arial Black" charset="0"/>
                <a:cs typeface="Arial Black" charset="0"/>
              </a:rPr>
              <a:t>Pilares de la Cuenta Médica Digital Interoperable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329989" y="2303237"/>
            <a:ext cx="3425833" cy="3389823"/>
            <a:chOff x="910629" y="1980342"/>
            <a:chExt cx="2569303" cy="2810044"/>
          </a:xfrm>
        </p:grpSpPr>
        <p:sp>
          <p:nvSpPr>
            <p:cNvPr id="4" name="Can 37"/>
            <p:cNvSpPr/>
            <p:nvPr/>
          </p:nvSpPr>
          <p:spPr>
            <a:xfrm>
              <a:off x="1323526" y="1980342"/>
              <a:ext cx="1790650" cy="1590543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-200" dirty="0">
                  <a:solidFill>
                    <a:schemeClr val="accent6">
                      <a:lumMod val="50000"/>
                    </a:schemeClr>
                  </a:solidFill>
                  <a:latin typeface="Gob"/>
                </a:rPr>
                <a:t>Base de </a:t>
              </a:r>
            </a:p>
            <a:p>
              <a:pPr algn="ctr"/>
              <a:r>
                <a:rPr lang="en-US" b="1" spc="-200" dirty="0" err="1">
                  <a:solidFill>
                    <a:schemeClr val="accent6">
                      <a:lumMod val="50000"/>
                    </a:schemeClr>
                  </a:solidFill>
                  <a:latin typeface="Gob"/>
                </a:rPr>
                <a:t>Prestadores</a:t>
              </a:r>
              <a:r>
                <a:rPr lang="en-US" b="1" spc="-200" dirty="0">
                  <a:solidFill>
                    <a:schemeClr val="accent6">
                      <a:lumMod val="50000"/>
                    </a:schemeClr>
                  </a:solidFill>
                  <a:latin typeface="Gob"/>
                </a:rPr>
                <a:t> y</a:t>
              </a:r>
            </a:p>
            <a:p>
              <a:pPr algn="ctr"/>
              <a:r>
                <a:rPr lang="en-US" b="1" spc="-200" dirty="0" err="1">
                  <a:solidFill>
                    <a:schemeClr val="accent6">
                      <a:lumMod val="50000"/>
                    </a:schemeClr>
                  </a:solidFill>
                  <a:latin typeface="Gob"/>
                </a:rPr>
                <a:t>Convenios</a:t>
              </a:r>
              <a:endParaRPr lang="en-US" b="1" spc="-200" dirty="0">
                <a:solidFill>
                  <a:schemeClr val="accent6">
                    <a:lumMod val="50000"/>
                  </a:schemeClr>
                </a:solidFill>
                <a:latin typeface="Gob"/>
              </a:endParaRPr>
            </a:p>
          </p:txBody>
        </p:sp>
        <p:pic>
          <p:nvPicPr>
            <p:cNvPr id="5" name="Imagen 16" descr="Original file ‎ (SVG file, nominally 512 × 512 pixels, file size: 4 ...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9" y="3659310"/>
              <a:ext cx="922957" cy="923291"/>
            </a:xfrm>
            <a:prstGeom prst="rect">
              <a:avLst/>
            </a:prstGeom>
          </p:spPr>
        </p:pic>
        <p:pic>
          <p:nvPicPr>
            <p:cNvPr id="6" name="Imagen 16" descr="Original file ‎ (SVG file, nominally 512 × 512 pixels, file size: 4 ...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719" y="3867095"/>
              <a:ext cx="922957" cy="923291"/>
            </a:xfrm>
            <a:prstGeom prst="rect">
              <a:avLst/>
            </a:prstGeom>
          </p:spPr>
        </p:pic>
        <p:pic>
          <p:nvPicPr>
            <p:cNvPr id="7" name="Imagen 16" descr="Original file ‎ (SVG file, nominally 512 × 512 pixels, file size: 4 ...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975" y="3659310"/>
              <a:ext cx="922957" cy="923291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8188467" y="2894255"/>
            <a:ext cx="3067500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Gob"/>
              </a:rPr>
              <a:t>Catálogo de Prestaciones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4494367" y="1036414"/>
            <a:ext cx="3766800" cy="1734731"/>
            <a:chOff x="5276586" y="665723"/>
            <a:chExt cx="4237361" cy="173513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1607" r="933" b="23952"/>
            <a:stretch/>
          </p:blipFill>
          <p:spPr>
            <a:xfrm>
              <a:off x="6148346" y="665723"/>
              <a:ext cx="2550987" cy="1401858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5276586" y="2031438"/>
              <a:ext cx="4237361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70C0"/>
                  </a:solidFill>
                  <a:latin typeface="Gob"/>
                </a:rPr>
                <a:t>Pólizas de Salud de los Afiliados</a:t>
              </a:r>
              <a:endParaRPr lang="es-ES" b="1" dirty="0">
                <a:solidFill>
                  <a:srgbClr val="0070C0"/>
                </a:solidFill>
                <a:latin typeface="Gob"/>
              </a:endParaRPr>
            </a:p>
          </p:txBody>
        </p:sp>
      </p:grpSp>
      <p:sp>
        <p:nvSpPr>
          <p:cNvPr id="19" name="Rectángulo redondeado 5"/>
          <p:cNvSpPr/>
          <p:nvPr/>
        </p:nvSpPr>
        <p:spPr>
          <a:xfrm>
            <a:off x="3559682" y="6164671"/>
            <a:ext cx="5329285" cy="4975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s-ES" dirty="0"/>
              <a:t>ENCUENTRO MÉDICO</a:t>
            </a:r>
          </a:p>
        </p:txBody>
      </p:sp>
      <p:grpSp>
        <p:nvGrpSpPr>
          <p:cNvPr id="18" name="Group 516"/>
          <p:cNvGrpSpPr>
            <a:grpSpLocks noChangeAspect="1"/>
          </p:cNvGrpSpPr>
          <p:nvPr/>
        </p:nvGrpSpPr>
        <p:grpSpPr>
          <a:xfrm>
            <a:off x="9101805" y="3440357"/>
            <a:ext cx="2146100" cy="2659520"/>
            <a:chOff x="8265226" y="1579418"/>
            <a:chExt cx="2481943" cy="3075709"/>
          </a:xfrm>
        </p:grpSpPr>
        <p:sp>
          <p:nvSpPr>
            <p:cNvPr id="20" name="Rounded Rectangle 517"/>
            <p:cNvSpPr/>
            <p:nvPr/>
          </p:nvSpPr>
          <p:spPr>
            <a:xfrm>
              <a:off x="8265226" y="1579418"/>
              <a:ext cx="2481943" cy="3075709"/>
            </a:xfrm>
            <a:prstGeom prst="roundRect">
              <a:avLst>
                <a:gd name="adj" fmla="val 2791"/>
              </a:avLst>
            </a:prstGeom>
            <a:solidFill>
              <a:srgbClr val="1F2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18"/>
            <p:cNvSpPr/>
            <p:nvPr/>
          </p:nvSpPr>
          <p:spPr>
            <a:xfrm>
              <a:off x="8455231" y="1822862"/>
              <a:ext cx="2101932" cy="2588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519"/>
            <p:cNvGrpSpPr>
              <a:grpSpLocks noChangeAspect="1"/>
            </p:cNvGrpSpPr>
            <p:nvPr/>
          </p:nvGrpSpPr>
          <p:grpSpPr>
            <a:xfrm>
              <a:off x="9200197" y="2078181"/>
              <a:ext cx="612000" cy="612000"/>
              <a:chOff x="7362701" y="332509"/>
              <a:chExt cx="855023" cy="855023"/>
            </a:xfrm>
          </p:grpSpPr>
          <p:sp>
            <p:nvSpPr>
              <p:cNvPr id="29" name="Oval 526"/>
              <p:cNvSpPr/>
              <p:nvPr/>
            </p:nvSpPr>
            <p:spPr>
              <a:xfrm>
                <a:off x="7362701" y="332509"/>
                <a:ext cx="855023" cy="855023"/>
              </a:xfrm>
              <a:prstGeom prst="ellipse">
                <a:avLst/>
              </a:prstGeom>
              <a:solidFill>
                <a:srgbClr val="FD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527"/>
              <p:cNvSpPr/>
              <p:nvPr/>
            </p:nvSpPr>
            <p:spPr>
              <a:xfrm rot="5400000">
                <a:off x="7487391" y="457199"/>
                <a:ext cx="605642" cy="605642"/>
              </a:xfrm>
              <a:custGeom>
                <a:avLst/>
                <a:gdLst>
                  <a:gd name="connsiteX0" fmla="*/ 0 w 605642"/>
                  <a:gd name="connsiteY0" fmla="*/ 396776 h 605642"/>
                  <a:gd name="connsiteX1" fmla="*/ 0 w 605642"/>
                  <a:gd name="connsiteY1" fmla="*/ 208866 h 605642"/>
                  <a:gd name="connsiteX2" fmla="*/ 208866 w 605642"/>
                  <a:gd name="connsiteY2" fmla="*/ 208866 h 605642"/>
                  <a:gd name="connsiteX3" fmla="*/ 208866 w 605642"/>
                  <a:gd name="connsiteY3" fmla="*/ 0 h 605642"/>
                  <a:gd name="connsiteX4" fmla="*/ 396776 w 605642"/>
                  <a:gd name="connsiteY4" fmla="*/ 0 h 605642"/>
                  <a:gd name="connsiteX5" fmla="*/ 396776 w 605642"/>
                  <a:gd name="connsiteY5" fmla="*/ 208866 h 605642"/>
                  <a:gd name="connsiteX6" fmla="*/ 605642 w 605642"/>
                  <a:gd name="connsiteY6" fmla="*/ 208866 h 605642"/>
                  <a:gd name="connsiteX7" fmla="*/ 605642 w 605642"/>
                  <a:gd name="connsiteY7" fmla="*/ 396776 h 605642"/>
                  <a:gd name="connsiteX8" fmla="*/ 396776 w 605642"/>
                  <a:gd name="connsiteY8" fmla="*/ 396776 h 605642"/>
                  <a:gd name="connsiteX9" fmla="*/ 396776 w 605642"/>
                  <a:gd name="connsiteY9" fmla="*/ 605642 h 605642"/>
                  <a:gd name="connsiteX10" fmla="*/ 208866 w 605642"/>
                  <a:gd name="connsiteY10" fmla="*/ 605642 h 605642"/>
                  <a:gd name="connsiteX11" fmla="*/ 208866 w 605642"/>
                  <a:gd name="connsiteY11" fmla="*/ 396776 h 60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642" h="605642">
                    <a:moveTo>
                      <a:pt x="0" y="396776"/>
                    </a:moveTo>
                    <a:lnTo>
                      <a:pt x="0" y="208866"/>
                    </a:lnTo>
                    <a:lnTo>
                      <a:pt x="208866" y="208866"/>
                    </a:lnTo>
                    <a:lnTo>
                      <a:pt x="208866" y="0"/>
                    </a:lnTo>
                    <a:lnTo>
                      <a:pt x="396776" y="0"/>
                    </a:lnTo>
                    <a:lnTo>
                      <a:pt x="396776" y="208866"/>
                    </a:lnTo>
                    <a:lnTo>
                      <a:pt x="605642" y="208866"/>
                    </a:lnTo>
                    <a:lnTo>
                      <a:pt x="605642" y="396776"/>
                    </a:lnTo>
                    <a:lnTo>
                      <a:pt x="396776" y="396776"/>
                    </a:lnTo>
                    <a:lnTo>
                      <a:pt x="396776" y="605642"/>
                    </a:lnTo>
                    <a:lnTo>
                      <a:pt x="208866" y="605642"/>
                    </a:lnTo>
                    <a:lnTo>
                      <a:pt x="208866" y="396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ounded Rectangle 520"/>
            <p:cNvSpPr/>
            <p:nvPr/>
          </p:nvSpPr>
          <p:spPr>
            <a:xfrm>
              <a:off x="8698674" y="2933207"/>
              <a:ext cx="1615044" cy="207818"/>
            </a:xfrm>
            <a:prstGeom prst="roundRect">
              <a:avLst>
                <a:gd name="adj" fmla="val 50000"/>
              </a:avLst>
            </a:prstGeom>
            <a:solidFill>
              <a:srgbClr val="BC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521"/>
            <p:cNvSpPr/>
            <p:nvPr/>
          </p:nvSpPr>
          <p:spPr>
            <a:xfrm>
              <a:off x="8698674" y="3294984"/>
              <a:ext cx="1615044" cy="207818"/>
            </a:xfrm>
            <a:prstGeom prst="roundRect">
              <a:avLst>
                <a:gd name="adj" fmla="val 50000"/>
              </a:avLst>
            </a:prstGeom>
            <a:solidFill>
              <a:srgbClr val="BC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522"/>
            <p:cNvSpPr/>
            <p:nvPr/>
          </p:nvSpPr>
          <p:spPr>
            <a:xfrm>
              <a:off x="8698674" y="3656761"/>
              <a:ext cx="1615044" cy="207818"/>
            </a:xfrm>
            <a:prstGeom prst="roundRect">
              <a:avLst>
                <a:gd name="adj" fmla="val 50000"/>
              </a:avLst>
            </a:prstGeom>
            <a:solidFill>
              <a:srgbClr val="BC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523"/>
            <p:cNvSpPr/>
            <p:nvPr/>
          </p:nvSpPr>
          <p:spPr>
            <a:xfrm>
              <a:off x="8698674" y="4018538"/>
              <a:ext cx="1615044" cy="207818"/>
            </a:xfrm>
            <a:prstGeom prst="roundRect">
              <a:avLst>
                <a:gd name="adj" fmla="val 50000"/>
              </a:avLst>
            </a:prstGeom>
            <a:solidFill>
              <a:srgbClr val="BC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 Same Side Corner Rectangle 524"/>
            <p:cNvSpPr/>
            <p:nvPr/>
          </p:nvSpPr>
          <p:spPr>
            <a:xfrm>
              <a:off x="8899083" y="1703020"/>
              <a:ext cx="1214225" cy="2582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25"/>
            <p:cNvSpPr/>
            <p:nvPr/>
          </p:nvSpPr>
          <p:spPr>
            <a:xfrm>
              <a:off x="9364738" y="1593891"/>
              <a:ext cx="282913" cy="282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71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894114"/>
            <a:ext cx="12192000" cy="3069772"/>
          </a:xfrm>
          <a:prstGeom prst="rect">
            <a:avLst/>
          </a:prstGeom>
          <a:solidFill>
            <a:srgbClr val="237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 descr="14_MSAL_TXCH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097" y="1894114"/>
            <a:ext cx="8965811" cy="3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09" y="342906"/>
            <a:ext cx="11374314" cy="6304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6453"/>
            <a:ext cx="12192000" cy="6240145"/>
          </a:xfrm>
          <a:custGeom>
            <a:avLst/>
            <a:gdLst/>
            <a:ahLst/>
            <a:cxnLst/>
            <a:rect l="l" t="t" r="r" b="b"/>
            <a:pathLst>
              <a:path w="12192000" h="6240145">
                <a:moveTo>
                  <a:pt x="0" y="6239764"/>
                </a:moveTo>
                <a:lnTo>
                  <a:pt x="12191974" y="6239764"/>
                </a:lnTo>
                <a:lnTo>
                  <a:pt x="12191974" y="0"/>
                </a:lnTo>
                <a:lnTo>
                  <a:pt x="0" y="0"/>
                </a:lnTo>
                <a:lnTo>
                  <a:pt x="0" y="6239764"/>
                </a:lnTo>
                <a:close/>
              </a:path>
            </a:pathLst>
          </a:custGeom>
          <a:solidFill>
            <a:srgbClr val="000000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808" y="3392551"/>
            <a:ext cx="1782445" cy="1446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CONSTRUIMOS  UNA </a:t>
            </a:r>
            <a:r>
              <a:rPr sz="1800" b="1" spc="-25" dirty="0">
                <a:solidFill>
                  <a:srgbClr val="FFFFFF"/>
                </a:solidFill>
                <a:latin typeface="Arial Narrow"/>
                <a:cs typeface="Arial Narrow"/>
              </a:rPr>
              <a:t>NUEVA  OFERTA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800" b="1" spc="-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 Narrow"/>
                <a:cs typeface="Arial Narrow"/>
              </a:rPr>
              <a:t>VALOR</a:t>
            </a:r>
            <a:endParaRPr sz="1800">
              <a:latin typeface="Arial Narrow"/>
              <a:cs typeface="Arial Narrow"/>
            </a:endParaRPr>
          </a:p>
          <a:p>
            <a:pPr marL="12700" marR="99060">
              <a:lnSpc>
                <a:spcPct val="100000"/>
              </a:lnSpc>
              <a:spcBef>
                <a:spcPts val="865"/>
              </a:spcBef>
            </a:pP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Actualización de</a:t>
            </a:r>
            <a:r>
              <a:rPr sz="1600" spc="-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todos 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nuestros</a:t>
            </a:r>
            <a:r>
              <a:rPr sz="16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aranceles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5365" y="2301773"/>
            <a:ext cx="573138" cy="574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67380" y="3392551"/>
            <a:ext cx="1673860" cy="200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OPTIMIZAMOS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LA  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COMPRA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Y  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REGULACIÓN  </a:t>
            </a:r>
            <a:r>
              <a:rPr sz="1800" b="1" spc="-15" dirty="0">
                <a:solidFill>
                  <a:srgbClr val="FF0000"/>
                </a:solidFill>
                <a:latin typeface="Arial Narrow"/>
                <a:cs typeface="Arial Narrow"/>
              </a:rPr>
              <a:t>SANITARIA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700" marR="461009">
              <a:lnSpc>
                <a:spcPct val="100000"/>
              </a:lnSpc>
              <a:spcBef>
                <a:spcPts val="114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Compramos</a:t>
            </a:r>
            <a:r>
              <a:rPr sz="1600" spc="-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por  resolución </a:t>
            </a:r>
            <a:r>
              <a:rPr sz="1600" spc="-10" dirty="0">
                <a:solidFill>
                  <a:srgbClr val="FF0000"/>
                </a:solidFill>
                <a:latin typeface="Arial Narrow"/>
                <a:cs typeface="Arial Narrow"/>
              </a:rPr>
              <a:t>de  problemas</a:t>
            </a:r>
            <a:endParaRPr sz="16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16020" y="2354440"/>
            <a:ext cx="736879" cy="520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1655" y="3392551"/>
            <a:ext cx="1733550" cy="1446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247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OPTIMIZAMOS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LA 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GESTIÓN 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FINANCIERA</a:t>
            </a:r>
            <a:endParaRPr sz="18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865"/>
              </a:spcBef>
            </a:pP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Mejoramos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los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tiempos 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pago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54191" y="2237206"/>
            <a:ext cx="507339" cy="7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85578" y="3483355"/>
            <a:ext cx="1779905" cy="168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24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800" b="1" spc="-1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ALECIMOS  LA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GESTIÓN  INSTITUCIONAL</a:t>
            </a:r>
            <a:endParaRPr sz="1800">
              <a:latin typeface="Arial Narrow"/>
              <a:cs typeface="Arial Narrow"/>
            </a:endParaRPr>
          </a:p>
          <a:p>
            <a:pPr marL="40005" marR="5080" algn="ctr">
              <a:lnSpc>
                <a:spcPct val="100000"/>
              </a:lnSpc>
              <a:spcBef>
                <a:spcPts val="785"/>
              </a:spcBef>
            </a:pP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Requisito esencial</a:t>
            </a:r>
            <a:r>
              <a:rPr sz="1600" spc="-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para  llevar a cabo el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cambio  tecnológico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00257" y="2300338"/>
            <a:ext cx="573773" cy="671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91425" y="3426663"/>
            <a:ext cx="189865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908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REDISEÑAMOS  NUESTRA  RELACIÓN CON</a:t>
            </a:r>
            <a:r>
              <a:rPr sz="1800" b="1" spc="-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LA  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CIUDADANÍA</a:t>
            </a:r>
            <a:endParaRPr sz="18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965"/>
              </a:spcBef>
            </a:pP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Implementamos </a:t>
            </a:r>
            <a:r>
              <a:rPr sz="1600" spc="-5" dirty="0">
                <a:solidFill>
                  <a:srgbClr val="FFFFFF"/>
                </a:solidFill>
                <a:latin typeface="Arial Narrow"/>
                <a:cs typeface="Arial Narrow"/>
              </a:rPr>
              <a:t>servicios  en</a:t>
            </a:r>
            <a:r>
              <a:rPr sz="16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Narrow"/>
                <a:cs typeface="Arial Narrow"/>
              </a:rPr>
              <a:t>línea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828" y="2317673"/>
            <a:ext cx="591400" cy="656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02457" y="739597"/>
            <a:ext cx="5899150" cy="88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OBJETIVO</a:t>
            </a:r>
            <a:r>
              <a:rPr sz="36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TRANSVERSAL</a:t>
            </a:r>
          </a:p>
          <a:p>
            <a:pPr marL="966469">
              <a:lnSpc>
                <a:spcPct val="100000"/>
              </a:lnSpc>
              <a:spcBef>
                <a:spcPts val="40"/>
              </a:spcBef>
            </a:pPr>
            <a:r>
              <a:rPr sz="2000" spc="-145" dirty="0">
                <a:solidFill>
                  <a:schemeClr val="bg1"/>
                </a:solidFill>
                <a:latin typeface="Arial"/>
                <a:cs typeface="Arial"/>
              </a:rPr>
              <a:t>Implementamos</a:t>
            </a:r>
            <a:r>
              <a:rPr sz="2000" spc="-2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r>
              <a:rPr sz="2000" spc="-3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chemeClr val="bg1"/>
                </a:solidFill>
                <a:latin typeface="Arial"/>
                <a:cs typeface="Arial"/>
              </a:rPr>
              <a:t>acelerador</a:t>
            </a:r>
            <a:r>
              <a:rPr sz="2000" spc="-2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chemeClr val="bg1"/>
                </a:solidFill>
                <a:latin typeface="Arial"/>
                <a:cs typeface="Arial"/>
              </a:rPr>
              <a:t>tecnológico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6732" y="2780929"/>
            <a:ext cx="8544949" cy="132856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ts val="4667"/>
              </a:lnSpc>
            </a:pPr>
            <a:r>
              <a:rPr lang="es-ES_tradnl" sz="6400" b="1" spc="-200" dirty="0">
                <a:solidFill>
                  <a:srgbClr val="FFC000"/>
                </a:solidFill>
                <a:latin typeface="gobCL"/>
                <a:ea typeface="Arial Black" charset="0"/>
                <a:cs typeface="Arial Black" charset="0"/>
              </a:rPr>
              <a:t>Monitoreo Sanitario </a:t>
            </a:r>
            <a:r>
              <a:rPr lang="es-ES_tradnl" sz="6400" b="1" spc="-200" dirty="0">
                <a:solidFill>
                  <a:schemeClr val="tx2"/>
                </a:solidFill>
                <a:latin typeface="gobCL"/>
                <a:ea typeface="Arial Black" charset="0"/>
                <a:cs typeface="Arial Black" charset="0"/>
              </a:rPr>
              <a:t>para la Gestión</a:t>
            </a:r>
          </a:p>
        </p:txBody>
      </p:sp>
    </p:spTree>
    <p:extLst>
      <p:ext uri="{BB962C8B-B14F-4D97-AF65-F5344CB8AC3E}">
        <p14:creationId xmlns:p14="http://schemas.microsoft.com/office/powerpoint/2010/main" val="1235373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5520267" y="1513454"/>
            <a:ext cx="54715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CL" sz="2800">
                <a:solidFill>
                  <a:schemeClr val="tx2"/>
                </a:solidFill>
              </a:rPr>
              <a:t>AUGE</a:t>
            </a:r>
          </a:p>
          <a:p>
            <a:r>
              <a:rPr lang="es-ES" altLang="es-CL" sz="2800" b="0">
                <a:solidFill>
                  <a:srgbClr val="777777"/>
                </a:solidFill>
              </a:rPr>
              <a:t>Todo asegurado debe exigir para los problemas de salud Auge, acceso a la atención, con plazos máximos, protección financiera y calidad.</a:t>
            </a:r>
            <a:r>
              <a:rPr lang="es-ES" altLang="es-CL" sz="2800"/>
              <a:t>  </a:t>
            </a:r>
          </a:p>
        </p:txBody>
      </p:sp>
      <p:pic>
        <p:nvPicPr>
          <p:cNvPr id="13315" name="Picture 7" descr="au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2" y="1513454"/>
            <a:ext cx="2935163" cy="26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312" y="329591"/>
            <a:ext cx="8161867" cy="1368425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EL AUGE ES UN DERECHO QUE CUALQUIER BENEFICIARIO PUEDE EXIGIR </a:t>
            </a:r>
            <a:endParaRPr lang="es-ES" altLang="es-CL" b="1">
              <a:solidFill>
                <a:srgbClr val="E73952"/>
              </a:solidFill>
              <a:latin typeface="Taffy" pitchFamily="34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691869" y="1918922"/>
            <a:ext cx="5454649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28675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6663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465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s-ES_tradn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Garantiza por ley: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Acceso a la atención, sin discriminación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Plazos máximos de atención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Estándares de calidad iguales para todos y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Protección financiera.</a:t>
            </a:r>
            <a:endParaRPr lang="es-ES" altLang="es-CL" sz="1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979692" y="4418503"/>
            <a:ext cx="7105649" cy="1944687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EL AUGE CRECE PARA TODOS</a:t>
            </a:r>
          </a:p>
          <a:p>
            <a:pPr eaLnBrk="1" hangingPunct="1"/>
            <a:r>
              <a:rPr lang="es-CL" altLang="es-CL" sz="12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es-CL" altLang="es-CL" sz="18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Contempla 56 problemas de salud garantizados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es-CL" altLang="es-CL" sz="18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Y se incorporan garantías crecientes para llegar al AUGE 80. </a:t>
            </a:r>
            <a:endParaRPr lang="es-ES" altLang="es-CL" sz="1800" b="1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36" grpId="0" build="p" autoUpdateAnimBg="0" advAuto="1000"/>
      <p:bldP spid="4403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83267" y="765176"/>
            <a:ext cx="5520267" cy="792163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GARANTÍA DE ACCESO</a:t>
            </a:r>
            <a:endParaRPr lang="es-ES" altLang="es-CL" b="1">
              <a:solidFill>
                <a:srgbClr val="E7395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801611" y="3004802"/>
            <a:ext cx="67225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Derecho a recibir las atenciones de salud garantizadas , sin  discriminación, en cualquiera de los problemas de salud incluidos en el AUGE.</a:t>
            </a:r>
            <a:endParaRPr lang="es-ES" altLang="es-CL" sz="20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  <p:bldP spid="5018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12284" y="503239"/>
            <a:ext cx="5892800" cy="693737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GARANTÍA DE CALIDAD</a:t>
            </a:r>
            <a:endParaRPr lang="es-ES" altLang="es-CL" b="1">
              <a:solidFill>
                <a:srgbClr val="E7395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606225" y="2627558"/>
            <a:ext cx="768138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Derecho a recibir las atenciones de salud bajo las </a:t>
            </a:r>
            <a:r>
              <a:rPr lang="es-C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condiciones técnicas</a:t>
            </a: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requeridas</a:t>
            </a: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para otorgarlas,                                                en los establecimientos de la red asistencial pública, así como  en los centros privados que tengan convenio vigente con FONASA o con los establecimientos del sistema público.</a:t>
            </a:r>
            <a:r>
              <a:rPr lang="es-ES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4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 autoUpdateAnimBg="0"/>
      <p:bldP spid="512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27051" y="691159"/>
            <a:ext cx="8124580" cy="792163"/>
          </a:xfrm>
          <a:prstGeom prst="rect">
            <a:avLst/>
          </a:prstGeom>
          <a:noFill/>
          <a:ln w="9525">
            <a:solidFill>
              <a:srgbClr val="E739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CL" altLang="es-CL" b="1">
                <a:solidFill>
                  <a:srgbClr val="E73952"/>
                </a:solidFill>
                <a:latin typeface="Verdana" pitchFamily="34" charset="0"/>
                <a:cs typeface="Times New Roman" pitchFamily="18" charset="0"/>
              </a:rPr>
              <a:t>GARANTÍA DE PROTECCION FINANCIERA</a:t>
            </a:r>
            <a:endParaRPr lang="es-ES" altLang="es-CL" b="1">
              <a:solidFill>
                <a:srgbClr val="E7395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280911" y="2541767"/>
            <a:ext cx="748876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Derecho a que </a:t>
            </a:r>
            <a:r>
              <a:rPr lang="es-CL" altLang="es-C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se tome en consideración el monto de los ingresos que percibe el beneficiario </a:t>
            </a: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para determinar si deberán pagar por las atenciones garantizadas en cada problema de salud incluido en el AUGE.</a:t>
            </a:r>
          </a:p>
          <a:p>
            <a:pPr algn="l" eaLnBrk="1" hangingPunct="1">
              <a:spcBef>
                <a:spcPct val="50000"/>
              </a:spcBef>
            </a:pP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Y en caso que deban pagar, el propio ingreso determina el </a:t>
            </a:r>
            <a:r>
              <a:rPr lang="es-CL" altLang="es-CL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tope máximo o deducible</a:t>
            </a:r>
            <a:r>
              <a:rPr lang="es-CL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es-ES" altLang="es-CL" sz="20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9" grpId="0" autoUpdateAnimBg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2138</Words>
  <Application>Microsoft Office PowerPoint</Application>
  <PresentationFormat>Personalizado</PresentationFormat>
  <Paragraphs>867</Paragraphs>
  <Slides>27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1_Tema de Office</vt:lpstr>
      <vt:lpstr>Temple</vt:lpstr>
      <vt:lpstr>1_Temple</vt:lpstr>
      <vt:lpstr>Microsoft Excel Worksheet</vt:lpstr>
      <vt:lpstr>Presentación de PowerPoint</vt:lpstr>
      <vt:lpstr>Presentación de PowerPoint</vt:lpstr>
      <vt:lpstr>OBJETIVO TRANSVERSAL Implementamos un acelerador tecnológico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Retrasos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Compras realizadas para el SSVQ por Fonasa</vt:lpstr>
      <vt:lpstr>Presentación de PowerPoint</vt:lpstr>
      <vt:lpstr>Presentación de PowerPoint</vt:lpstr>
      <vt:lpstr>Presentación de PowerPoint</vt:lpstr>
      <vt:lpstr>Presentación de PowerPoint</vt:lpstr>
      <vt:lpstr>¿Para qué sirve una Cuenta Médica Digital Interoperable?</vt:lpstr>
      <vt:lpstr>Pilares de la Cuenta Médica Digital Interoperable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Guzman Merino</dc:creator>
  <cp:lastModifiedBy>Rossana Jorquera</cp:lastModifiedBy>
  <cp:revision>430</cp:revision>
  <cp:lastPrinted>2017-01-31T14:45:13Z</cp:lastPrinted>
  <dcterms:created xsi:type="dcterms:W3CDTF">2016-04-25T17:18:41Z</dcterms:created>
  <dcterms:modified xsi:type="dcterms:W3CDTF">2017-11-23T14:27:35Z</dcterms:modified>
</cp:coreProperties>
</file>