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80" r:id="rId20"/>
    <p:sldId id="282" r:id="rId21"/>
    <p:sldId id="284" r:id="rId22"/>
    <p:sldId id="286" r:id="rId23"/>
    <p:sldId id="287" r:id="rId2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6A1B-DAFC-8B41-8481-DB559C5E03FC}" type="datetimeFigureOut">
              <a:rPr lang="es-ES_tradnl" smtClean="0"/>
              <a:pPr/>
              <a:t>19/8/14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8A85-5AF4-3D40-B399-0CB6EB9EF2F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6A1B-DAFC-8B41-8481-DB559C5E03FC}" type="datetimeFigureOut">
              <a:rPr lang="es-ES_tradnl" smtClean="0"/>
              <a:pPr/>
              <a:t>19/8/14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8A85-5AF4-3D40-B399-0CB6EB9EF2F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6A1B-DAFC-8B41-8481-DB559C5E03FC}" type="datetimeFigureOut">
              <a:rPr lang="es-ES_tradnl" smtClean="0"/>
              <a:pPr/>
              <a:t>19/8/14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8A85-5AF4-3D40-B399-0CB6EB9EF2F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6A1B-DAFC-8B41-8481-DB559C5E03FC}" type="datetimeFigureOut">
              <a:rPr lang="es-ES_tradnl" smtClean="0"/>
              <a:pPr/>
              <a:t>19/8/14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8A85-5AF4-3D40-B399-0CB6EB9EF2F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6A1B-DAFC-8B41-8481-DB559C5E03FC}" type="datetimeFigureOut">
              <a:rPr lang="es-ES_tradnl" smtClean="0"/>
              <a:pPr/>
              <a:t>19/8/14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8A85-5AF4-3D40-B399-0CB6EB9EF2F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6A1B-DAFC-8B41-8481-DB559C5E03FC}" type="datetimeFigureOut">
              <a:rPr lang="es-ES_tradnl" smtClean="0"/>
              <a:pPr/>
              <a:t>19/8/14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8A85-5AF4-3D40-B399-0CB6EB9EF2F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6A1B-DAFC-8B41-8481-DB559C5E03FC}" type="datetimeFigureOut">
              <a:rPr lang="es-ES_tradnl" smtClean="0"/>
              <a:pPr/>
              <a:t>19/8/14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8A85-5AF4-3D40-B399-0CB6EB9EF2F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6A1B-DAFC-8B41-8481-DB559C5E03FC}" type="datetimeFigureOut">
              <a:rPr lang="es-ES_tradnl" smtClean="0"/>
              <a:pPr/>
              <a:t>19/8/14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8A85-5AF4-3D40-B399-0CB6EB9EF2F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6A1B-DAFC-8B41-8481-DB559C5E03FC}" type="datetimeFigureOut">
              <a:rPr lang="es-ES_tradnl" smtClean="0"/>
              <a:pPr/>
              <a:t>19/8/14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8A85-5AF4-3D40-B399-0CB6EB9EF2F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6A1B-DAFC-8B41-8481-DB559C5E03FC}" type="datetimeFigureOut">
              <a:rPr lang="es-ES_tradnl" smtClean="0"/>
              <a:pPr/>
              <a:t>19/8/14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8A85-5AF4-3D40-B399-0CB6EB9EF2F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6A1B-DAFC-8B41-8481-DB559C5E03FC}" type="datetimeFigureOut">
              <a:rPr lang="es-ES_tradnl" smtClean="0"/>
              <a:pPr/>
              <a:t>19/8/14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8A85-5AF4-3D40-B399-0CB6EB9EF2F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6A1B-DAFC-8B41-8481-DB559C5E03FC}" type="datetimeFigureOut">
              <a:rPr lang="es-ES_tradnl" smtClean="0"/>
              <a:pPr/>
              <a:t>19/8/14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8A85-5AF4-3D40-B399-0CB6EB9EF2F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LINFOMA GES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Christine Rojas Hopkins</a:t>
            </a:r>
          </a:p>
          <a:p>
            <a:r>
              <a:rPr lang="es-ES_tradnl" dirty="0" smtClean="0"/>
              <a:t>Referente GES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Normas de derivación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Paciente con </a:t>
            </a:r>
            <a:r>
              <a:rPr lang="es-ES_tradnl" dirty="0" err="1" smtClean="0"/>
              <a:t>inmunohistoquímica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Paciente con la biopsia TOMADA</a:t>
            </a:r>
          </a:p>
          <a:p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Normas de Derivación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Si el paciente está en malas condiciones generales la vía de ingreso al HGF es la UNIDAD DE EMERGENCIA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Linfoma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El IPD de confirmación se hace con el resultado de la biopsia.</a:t>
            </a:r>
          </a:p>
          <a:p>
            <a:endParaRPr lang="es-ES_tradnl" dirty="0" smtClean="0"/>
          </a:p>
          <a:p>
            <a:r>
              <a:rPr lang="es-ES_tradnl" dirty="0" smtClean="0"/>
              <a:t>Posteriormente viene la </a:t>
            </a:r>
            <a:r>
              <a:rPr lang="es-ES_tradnl" dirty="0" err="1" smtClean="0"/>
              <a:t>etapificación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Etapificación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Scanner de Tórax, Abdomen y Pelvis</a:t>
            </a:r>
          </a:p>
          <a:p>
            <a:r>
              <a:rPr lang="es-ES_tradnl" dirty="0" smtClean="0"/>
              <a:t>Biopsia de Médula Ósea</a:t>
            </a:r>
          </a:p>
          <a:p>
            <a:r>
              <a:rPr lang="es-ES_tradnl" dirty="0" smtClean="0"/>
              <a:t>VIH, virus de hepatitis B y C</a:t>
            </a:r>
          </a:p>
          <a:p>
            <a:r>
              <a:rPr lang="es-ES_tradnl" dirty="0" smtClean="0"/>
              <a:t>Instalación de </a:t>
            </a:r>
            <a:r>
              <a:rPr lang="es-ES_tradnl" dirty="0" err="1" smtClean="0"/>
              <a:t>Cateter</a:t>
            </a:r>
            <a:r>
              <a:rPr lang="es-ES_tradnl" dirty="0" smtClean="0"/>
              <a:t> de quimioterapia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Tratamiento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Depende de la </a:t>
            </a:r>
            <a:r>
              <a:rPr lang="es-ES_tradnl" dirty="0" err="1" smtClean="0"/>
              <a:t>Inmunohistoquímica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Tratamiento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Quimioterapia de Primera Línea</a:t>
            </a:r>
          </a:p>
          <a:p>
            <a:endParaRPr lang="es-ES_tradnl" dirty="0" smtClean="0"/>
          </a:p>
          <a:p>
            <a:r>
              <a:rPr lang="es-ES_tradnl" dirty="0" smtClean="0"/>
              <a:t>Quimioterapia de Segunda Línea</a:t>
            </a:r>
          </a:p>
          <a:p>
            <a:endParaRPr lang="es-ES_tradnl" dirty="0" smtClean="0"/>
          </a:p>
          <a:p>
            <a:r>
              <a:rPr lang="es-ES_tradnl" dirty="0" smtClean="0"/>
              <a:t>Tratamiento de Tercera Línea</a:t>
            </a:r>
          </a:p>
          <a:p>
            <a:endParaRPr lang="es-ES_tradnl" dirty="0" smtClean="0"/>
          </a:p>
          <a:p>
            <a:r>
              <a:rPr lang="es-ES_tradnl" dirty="0" smtClean="0"/>
              <a:t>Tratamiento paliativo.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Tratamiento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Por cada ciclo de quimioterapia </a:t>
            </a:r>
            <a:r>
              <a:rPr lang="es-ES_tradnl" dirty="0" err="1" smtClean="0"/>
              <a:t>Fonasa</a:t>
            </a:r>
            <a:r>
              <a:rPr lang="es-ES_tradnl" dirty="0" smtClean="0"/>
              <a:t> paga 952000 pesos por un máximo de 7 ciclos </a:t>
            </a:r>
          </a:p>
          <a:p>
            <a:endParaRPr lang="es-ES_tradnl" dirty="0" smtClean="0"/>
          </a:p>
          <a:p>
            <a:r>
              <a:rPr lang="es-ES_tradnl" dirty="0" smtClean="0"/>
              <a:t>Esto significa que a veces se gana y a veces se pierde.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Algunas Estadísticas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Tratamientos UQA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s-CL" dirty="0" smtClean="0"/>
              <a:t>Período Enero – Junio 2014</a:t>
            </a:r>
          </a:p>
          <a:p>
            <a:pPr marL="0" indent="0">
              <a:buNone/>
            </a:pPr>
            <a:r>
              <a:rPr lang="es-CL" dirty="0" smtClean="0"/>
              <a:t>	Patología: LINFOMA NO HODGKIN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0707293"/>
              </p:ext>
            </p:extLst>
          </p:nvPr>
        </p:nvGraphicFramePr>
        <p:xfrm>
          <a:off x="899592" y="2636912"/>
          <a:ext cx="7488833" cy="3684235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376264"/>
                <a:gridCol w="648072"/>
                <a:gridCol w="720080"/>
                <a:gridCol w="720080"/>
                <a:gridCol w="720080"/>
                <a:gridCol w="720080"/>
                <a:gridCol w="1584177"/>
              </a:tblGrid>
              <a:tr h="45529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 smtClean="0">
                          <a:effectLst/>
                          <a:latin typeface="+mn-lt"/>
                        </a:rPr>
                        <a:t>TIPO</a:t>
                      </a:r>
                      <a:r>
                        <a:rPr lang="es-CL" sz="2400" u="none" strike="noStrike" baseline="0" dirty="0" smtClean="0">
                          <a:effectLst/>
                          <a:latin typeface="+mn-lt"/>
                        </a:rPr>
                        <a:t> TRATAMIENTO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 smtClean="0">
                          <a:effectLst/>
                          <a:latin typeface="+mn-lt"/>
                        </a:rPr>
                        <a:t>N° DE CICLO</a:t>
                      </a:r>
                      <a:r>
                        <a:rPr lang="es-CL" sz="24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2400" u="none" strike="noStrike" baseline="0" dirty="0" err="1" smtClean="0">
                          <a:effectLst/>
                          <a:latin typeface="+mn-lt"/>
                        </a:rPr>
                        <a:t>Qx</a:t>
                      </a:r>
                      <a:r>
                        <a:rPr lang="es-CL" sz="240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 smtClean="0">
                          <a:effectLst/>
                          <a:latin typeface="+mn-lt"/>
                        </a:rPr>
                        <a:t>TOTAL GENERAL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5290">
                <a:tc vMerge="1">
                  <a:txBody>
                    <a:bodyPr/>
                    <a:lstStyle/>
                    <a:p>
                      <a:pPr algn="l" fontAlgn="b"/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529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CHOEP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2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u="none" strike="noStrike" dirty="0" smtClean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45529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 dirty="0">
                          <a:effectLst/>
                          <a:latin typeface="+mn-lt"/>
                        </a:rPr>
                        <a:t>CHOP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1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3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1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529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COP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1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1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529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R-CHOP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4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10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11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8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u="none" strike="noStrike" dirty="0">
                          <a:effectLst/>
                          <a:latin typeface="+mn-lt"/>
                        </a:rPr>
                        <a:t>40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529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R-COP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5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19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17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11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u="none" strike="noStrike">
                          <a:effectLst/>
                          <a:latin typeface="+mn-lt"/>
                        </a:rPr>
                        <a:t>7</a:t>
                      </a:r>
                      <a:endParaRPr lang="es-CL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b="1" u="none" strike="noStrike" dirty="0">
                          <a:effectLst/>
                          <a:latin typeface="+mn-lt"/>
                        </a:rPr>
                        <a:t>59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529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r>
                        <a:rPr lang="es-CL" sz="2400" b="1" u="none" strike="noStrike" baseline="0" dirty="0" smtClean="0">
                          <a:effectLst/>
                          <a:latin typeface="+mn-lt"/>
                        </a:rPr>
                        <a:t> GENERAL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  <a:latin typeface="+mn-lt"/>
                        </a:rPr>
                        <a:t>12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  <a:latin typeface="+mn-lt"/>
                        </a:rPr>
                        <a:t>33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  <a:latin typeface="+mn-lt"/>
                        </a:rPr>
                        <a:t>33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>
                          <a:effectLst/>
                          <a:latin typeface="+mn-lt"/>
                        </a:rPr>
                        <a:t>18</a:t>
                      </a:r>
                      <a:endParaRPr lang="es-CL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u="none" strike="noStrike" dirty="0">
                          <a:effectLst/>
                          <a:latin typeface="+mn-lt"/>
                        </a:rPr>
                        <a:t>16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112</a:t>
                      </a:r>
                      <a:endParaRPr lang="es-CL" sz="3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61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Tratamientos UQA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s-CL" dirty="0" smtClean="0"/>
              <a:t>Período Enero – Junio 2014</a:t>
            </a:r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6198151"/>
              </p:ext>
            </p:extLst>
          </p:nvPr>
        </p:nvGraphicFramePr>
        <p:xfrm>
          <a:off x="755576" y="2420888"/>
          <a:ext cx="7848873" cy="373148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168352"/>
                <a:gridCol w="1440160"/>
                <a:gridCol w="3240361"/>
              </a:tblGrid>
              <a:tr h="416089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ITEM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TOTAL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PORCENTAJE</a:t>
                      </a:r>
                      <a:endParaRPr lang="es-CL" sz="2000" dirty="0"/>
                    </a:p>
                  </a:txBody>
                  <a:tcPr/>
                </a:tc>
              </a:tr>
              <a:tr h="718180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Total</a:t>
                      </a:r>
                      <a:r>
                        <a:rPr lang="es-CL" sz="2000" baseline="0" dirty="0" smtClean="0"/>
                        <a:t> de </a:t>
                      </a:r>
                      <a:r>
                        <a:rPr lang="es-CL" sz="2000" baseline="0" dirty="0" err="1" smtClean="0"/>
                        <a:t>Qx</a:t>
                      </a:r>
                      <a:r>
                        <a:rPr lang="es-CL" sz="2000" baseline="0" dirty="0" smtClean="0"/>
                        <a:t> administradas en UQA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415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100</a:t>
                      </a:r>
                      <a:endParaRPr lang="es-CL" sz="2800" dirty="0"/>
                    </a:p>
                  </a:txBody>
                  <a:tcPr/>
                </a:tc>
              </a:tr>
              <a:tr h="737939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Total de </a:t>
                      </a:r>
                      <a:r>
                        <a:rPr lang="es-CL" sz="2000" dirty="0" err="1" smtClean="0"/>
                        <a:t>Qx</a:t>
                      </a:r>
                      <a:r>
                        <a:rPr lang="es-CL" sz="2000" dirty="0" smtClean="0"/>
                        <a:t> correspondientes</a:t>
                      </a:r>
                      <a:r>
                        <a:rPr lang="es-CL" sz="2000" baseline="0" dirty="0" smtClean="0"/>
                        <a:t> a Linfoma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241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58,07</a:t>
                      </a:r>
                      <a:endParaRPr lang="es-CL" sz="2800" dirty="0"/>
                    </a:p>
                  </a:txBody>
                  <a:tcPr/>
                </a:tc>
              </a:tr>
              <a:tr h="1025971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Tota</a:t>
                      </a:r>
                      <a:r>
                        <a:rPr lang="es-CL" sz="2000" baseline="0" dirty="0" smtClean="0"/>
                        <a:t>l de Quimioterapias correspondientes a Linfoma asociadas a: </a:t>
                      </a:r>
                    </a:p>
                    <a:p>
                      <a:r>
                        <a:rPr lang="es-CL" sz="2000" baseline="0" dirty="0" smtClean="0"/>
                        <a:t>COP / CHOP / R-COP /         R-CHOP / CHOEP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/>
                        <a:t>112</a:t>
                      </a:r>
                      <a:endParaRPr lang="es-C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26,98</a:t>
                      </a:r>
                      <a:r>
                        <a:rPr lang="es-CL" sz="2000" dirty="0" smtClean="0"/>
                        <a:t> del Total de </a:t>
                      </a:r>
                      <a:r>
                        <a:rPr lang="es-CL" sz="2000" dirty="0" err="1" smtClean="0"/>
                        <a:t>Qx</a:t>
                      </a:r>
                      <a:r>
                        <a:rPr lang="es-CL" sz="2000" dirty="0" smtClean="0"/>
                        <a:t> administradas en UQA.</a:t>
                      </a:r>
                    </a:p>
                    <a:p>
                      <a:endParaRPr lang="es-CL" sz="2000" dirty="0" smtClean="0"/>
                    </a:p>
                    <a:p>
                      <a:r>
                        <a:rPr lang="es-CL" sz="2800" b="1" dirty="0" smtClean="0"/>
                        <a:t>46,47</a:t>
                      </a:r>
                      <a:r>
                        <a:rPr lang="es-CL" sz="2000" dirty="0" smtClean="0"/>
                        <a:t> del Total de </a:t>
                      </a:r>
                      <a:r>
                        <a:rPr lang="es-CL" sz="2000" dirty="0" err="1" smtClean="0"/>
                        <a:t>Qx</a:t>
                      </a:r>
                      <a:r>
                        <a:rPr lang="es-CL" sz="2000" dirty="0" smtClean="0"/>
                        <a:t> correspondientes</a:t>
                      </a:r>
                      <a:r>
                        <a:rPr lang="es-CL" sz="2000" baseline="0" dirty="0" smtClean="0"/>
                        <a:t> a Linfoma</a:t>
                      </a:r>
                      <a:endParaRPr lang="es-C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68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LINFOMA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Enfermedad </a:t>
            </a:r>
            <a:r>
              <a:rPr lang="es-ES_tradnl" dirty="0" err="1" smtClean="0"/>
              <a:t>Clonal</a:t>
            </a:r>
            <a:r>
              <a:rPr lang="es-ES_tradnl" dirty="0" smtClean="0"/>
              <a:t> de los linfocitos</a:t>
            </a:r>
          </a:p>
          <a:p>
            <a:endParaRPr lang="es-ES_tradnl" dirty="0" smtClean="0"/>
          </a:p>
          <a:p>
            <a:r>
              <a:rPr lang="es-ES_tradnl" dirty="0" smtClean="0"/>
              <a:t>Puede ser de cualquier parte del cuerpo</a:t>
            </a:r>
          </a:p>
          <a:p>
            <a:endParaRPr lang="es-ES_tradnl" dirty="0" smtClean="0"/>
          </a:p>
          <a:p>
            <a:r>
              <a:rPr lang="es-ES_tradnl" dirty="0" smtClean="0"/>
              <a:t>60% son ganglionares</a:t>
            </a:r>
          </a:p>
          <a:p>
            <a:endParaRPr lang="es-ES_tradnl" dirty="0" smtClean="0"/>
          </a:p>
          <a:p>
            <a:r>
              <a:rPr lang="es-ES_tradnl" dirty="0" smtClean="0"/>
              <a:t>40% </a:t>
            </a:r>
            <a:r>
              <a:rPr lang="es-ES_tradnl" dirty="0" err="1" smtClean="0"/>
              <a:t>extraganglionares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Total Linfomas Nuevos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622648"/>
              </p:ext>
            </p:extLst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AÑO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LINFOMA (OBS)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LINFOMA DE HODGKIN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LINFOMA NO HODGKIN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TOTAL</a:t>
                      </a:r>
                      <a:endParaRPr lang="es-CL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2010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1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10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72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83</a:t>
                      </a:r>
                      <a:endParaRPr lang="es-CL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2011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1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14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107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122</a:t>
                      </a:r>
                      <a:endParaRPr lang="es-CL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2012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4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18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75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97</a:t>
                      </a:r>
                      <a:endParaRPr lang="es-CL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2013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3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18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104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125</a:t>
                      </a:r>
                      <a:endParaRPr lang="es-CL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2014 </a:t>
                      </a:r>
                    </a:p>
                    <a:p>
                      <a:pPr algn="ctr"/>
                      <a:r>
                        <a:rPr lang="es-CL" sz="2400" b="1" dirty="0" smtClean="0"/>
                        <a:t>Enero- Junio</a:t>
                      </a:r>
                      <a:endParaRPr lang="es-C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1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9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70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80</a:t>
                      </a:r>
                      <a:endParaRPr lang="es-CL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52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Total Hospitalizaciones Linfoma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036126"/>
              </p:ext>
            </p:extLst>
          </p:nvPr>
        </p:nvGraphicFramePr>
        <p:xfrm>
          <a:off x="457200" y="1600200"/>
          <a:ext cx="8229600" cy="3688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AÑO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LINFOMA (OBS)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LINFOMA DE HODGKIN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LINFOMA NO HODGKIN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TOTAL</a:t>
                      </a:r>
                      <a:endParaRPr lang="es-C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2010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16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135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152</a:t>
                      </a:r>
                      <a:endParaRPr lang="es-C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2011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35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195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231</a:t>
                      </a:r>
                      <a:endParaRPr lang="es-C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2012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4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41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130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175</a:t>
                      </a:r>
                      <a:endParaRPr lang="es-C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2013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5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42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183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230</a:t>
                      </a:r>
                      <a:endParaRPr lang="es-C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2014 </a:t>
                      </a:r>
                    </a:p>
                    <a:p>
                      <a:pPr algn="ctr"/>
                      <a:r>
                        <a:rPr lang="es-CL" sz="2000" b="1" dirty="0" smtClean="0"/>
                        <a:t>Enero- Junio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C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C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124</a:t>
                      </a:r>
                      <a:endParaRPr lang="es-C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endParaRPr lang="es-CL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Promedio</a:t>
                      </a:r>
                      <a:r>
                        <a:rPr lang="es-CL" sz="2000" b="1" baseline="0" dirty="0" smtClean="0"/>
                        <a:t> Por AÑO (-2014)</a:t>
                      </a:r>
                      <a:endParaRPr lang="es-CL" sz="2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2,75 </a:t>
                      </a:r>
                      <a:r>
                        <a:rPr lang="es-CL" sz="2000" b="1" dirty="0" smtClean="0">
                          <a:sym typeface="Wingdings" pitchFamily="2" charset="2"/>
                        </a:rPr>
                        <a:t> 3</a:t>
                      </a:r>
                      <a:endParaRPr lang="es-CL" sz="2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33,5 </a:t>
                      </a:r>
                      <a:r>
                        <a:rPr lang="es-CL" sz="2000" b="1" dirty="0" smtClean="0">
                          <a:sym typeface="Wingdings" pitchFamily="2" charset="2"/>
                        </a:rPr>
                        <a:t> 34</a:t>
                      </a:r>
                      <a:endParaRPr lang="es-CL" sz="2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160,75 </a:t>
                      </a:r>
                      <a:r>
                        <a:rPr lang="es-CL" sz="2000" b="1" dirty="0" smtClean="0">
                          <a:sym typeface="Wingdings" pitchFamily="2" charset="2"/>
                        </a:rPr>
                        <a:t> 161</a:t>
                      </a:r>
                      <a:endParaRPr lang="es-CL" sz="2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197</a:t>
                      </a:r>
                      <a:endParaRPr lang="es-CL" sz="2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84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Neutropenias Pacientes Hospitalizados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9507451"/>
              </p:ext>
            </p:extLst>
          </p:nvPr>
        </p:nvGraphicFramePr>
        <p:xfrm>
          <a:off x="179512" y="1600060"/>
          <a:ext cx="8712968" cy="464797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742011"/>
                <a:gridCol w="1742011"/>
                <a:gridCol w="1742982"/>
                <a:gridCol w="1742982"/>
                <a:gridCol w="1742982"/>
              </a:tblGrid>
              <a:tr h="726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DIAGNOSTICO</a:t>
                      </a:r>
                      <a:endParaRPr lang="es-CL" sz="1600" dirty="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AÑO 2013</a:t>
                      </a:r>
                      <a:endParaRPr lang="es-CL" sz="1600" dirty="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AÑO 2014 </a:t>
                      </a:r>
                      <a:endParaRPr lang="es-CL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(</a:t>
                      </a:r>
                      <a:r>
                        <a:rPr lang="es-CL" sz="1600" dirty="0">
                          <a:effectLst/>
                        </a:rPr>
                        <a:t>ENERO – </a:t>
                      </a:r>
                      <a:r>
                        <a:rPr lang="es-CL" sz="1600" dirty="0" smtClean="0">
                          <a:effectLst/>
                        </a:rPr>
                        <a:t>MAYO)</a:t>
                      </a:r>
                      <a:endParaRPr lang="es-CL" sz="1600" dirty="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NEUTROPENIAS</a:t>
                      </a:r>
                      <a:endParaRPr lang="es-CL" sz="1600" dirty="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TOTAL </a:t>
                      </a:r>
                      <a:endParaRPr lang="es-CL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DIAS </a:t>
                      </a:r>
                      <a:r>
                        <a:rPr lang="es-CL" sz="1600" dirty="0">
                          <a:effectLst/>
                        </a:rPr>
                        <a:t>CAMA</a:t>
                      </a:r>
                      <a:endParaRPr lang="es-CL" sz="1600" dirty="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</a:tr>
              <a:tr h="391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NEUTROPENIA</a:t>
                      </a:r>
                      <a:endParaRPr lang="es-CL" sz="1600" b="1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10</a:t>
                      </a:r>
                      <a:endParaRPr lang="es-CL" sz="240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0</a:t>
                      </a:r>
                      <a:endParaRPr lang="es-CL" sz="240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10</a:t>
                      </a:r>
                      <a:endParaRPr lang="es-CL" sz="240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 </a:t>
                      </a:r>
                      <a:endParaRPr lang="es-CL" sz="240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</a:tr>
              <a:tr h="3911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FF0000"/>
                          </a:solidFill>
                          <a:effectLst/>
                        </a:rPr>
                        <a:t>DIAS CAMA</a:t>
                      </a:r>
                      <a:endParaRPr lang="es-CL" sz="1600" b="1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137</a:t>
                      </a:r>
                      <a:endParaRPr lang="es-CL" sz="24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0</a:t>
                      </a:r>
                      <a:endParaRPr lang="es-CL" sz="24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 </a:t>
                      </a:r>
                      <a:endParaRPr lang="es-CL" sz="24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137</a:t>
                      </a:r>
                      <a:endParaRPr lang="es-CL" sz="24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</a:tr>
              <a:tr h="558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NEUTROPENIA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AGUDA</a:t>
                      </a:r>
                      <a:endParaRPr lang="es-CL" sz="1600" b="1" dirty="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1</a:t>
                      </a:r>
                      <a:endParaRPr lang="es-CL" sz="240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0</a:t>
                      </a:r>
                      <a:endParaRPr lang="es-CL" sz="240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1</a:t>
                      </a:r>
                      <a:endParaRPr lang="es-CL" sz="240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 </a:t>
                      </a:r>
                      <a:endParaRPr lang="es-CL" sz="240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</a:tr>
              <a:tr h="3911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FF0000"/>
                          </a:solidFill>
                          <a:effectLst/>
                        </a:rPr>
                        <a:t>DIAS CAMA</a:t>
                      </a:r>
                      <a:endParaRPr lang="es-CL" sz="1600" b="1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24</a:t>
                      </a:r>
                      <a:endParaRPr lang="es-CL" sz="240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0</a:t>
                      </a:r>
                      <a:endParaRPr lang="es-CL" sz="24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 </a:t>
                      </a:r>
                      <a:endParaRPr lang="es-CL" sz="240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24</a:t>
                      </a:r>
                      <a:endParaRPr lang="es-CL" sz="24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</a:tr>
              <a:tr h="558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NEUTROPENIA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FEBRIL</a:t>
                      </a:r>
                      <a:endParaRPr lang="es-CL" sz="1600" b="1" dirty="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54</a:t>
                      </a:r>
                      <a:endParaRPr lang="es-CL" sz="240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21</a:t>
                      </a:r>
                      <a:endParaRPr lang="es-CL" sz="240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75</a:t>
                      </a:r>
                      <a:endParaRPr lang="es-CL" sz="240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 </a:t>
                      </a:r>
                      <a:endParaRPr lang="es-CL" sz="2400" dirty="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</a:tr>
              <a:tr h="3911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FF0000"/>
                          </a:solidFill>
                          <a:effectLst/>
                        </a:rPr>
                        <a:t>DIAS CAMA</a:t>
                      </a:r>
                      <a:endParaRPr lang="es-CL" sz="1600" b="1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1101</a:t>
                      </a:r>
                      <a:endParaRPr lang="es-CL" sz="24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482</a:t>
                      </a:r>
                      <a:endParaRPr lang="es-CL" sz="240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 </a:t>
                      </a:r>
                      <a:endParaRPr lang="es-CL" sz="240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1583</a:t>
                      </a:r>
                      <a:endParaRPr lang="es-CL" sz="24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</a:tr>
              <a:tr h="558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TOTAL DIAGNOSTICO</a:t>
                      </a:r>
                      <a:endParaRPr lang="es-CL" sz="1600" b="1" dirty="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65</a:t>
                      </a:r>
                      <a:endParaRPr lang="es-CL" sz="2400" b="1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21</a:t>
                      </a:r>
                      <a:endParaRPr lang="es-CL" sz="2400" b="1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86</a:t>
                      </a:r>
                      <a:endParaRPr lang="es-CL" sz="2400" b="1" dirty="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 </a:t>
                      </a:r>
                      <a:endParaRPr lang="es-CL" sz="2400" dirty="0"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</a:tr>
              <a:tr h="558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FF0000"/>
                          </a:solidFill>
                          <a:effectLst/>
                        </a:rPr>
                        <a:t>TOTAL DIAS CAMA</a:t>
                      </a:r>
                      <a:endParaRPr lang="es-CL" sz="1600" b="1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1262</a:t>
                      </a:r>
                      <a:endParaRPr lang="es-CL" sz="2400" b="1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482</a:t>
                      </a:r>
                      <a:endParaRPr lang="es-CL" sz="2400" b="1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>
                          <a:effectLst/>
                        </a:rPr>
                        <a:t> </a:t>
                      </a:r>
                      <a:endParaRPr lang="es-CL" sz="2400" b="1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1744</a:t>
                      </a:r>
                      <a:endParaRPr lang="es-CL" sz="2400" b="1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41907" marR="41907" marT="27938" marB="27938"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15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52757" r="-5275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LINFOMA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Linfoma NO </a:t>
            </a:r>
            <a:r>
              <a:rPr lang="es-ES_tradnl" dirty="0" err="1" smtClean="0"/>
              <a:t>Hodgkin</a:t>
            </a:r>
            <a:r>
              <a:rPr lang="es-ES_tradnl" dirty="0" smtClean="0"/>
              <a:t>= más de 80 subtipos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Linfoma DE </a:t>
            </a:r>
            <a:r>
              <a:rPr lang="es-ES_tradnl" dirty="0" err="1" smtClean="0"/>
              <a:t>Hodgkin</a:t>
            </a:r>
            <a:r>
              <a:rPr lang="es-ES_tradnl" dirty="0" smtClean="0"/>
              <a:t>= 4 subtipos clásicos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Linfoma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PARA DIFERENCIARLOS SE REQUIERE LA INMUNOHISTOQUÍMICA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INMUNOHISTO…????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Imagen 3" descr="inmunohistoquimica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70" y="1862691"/>
            <a:ext cx="6913739" cy="426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Inmunohistoquímica</a:t>
            </a:r>
            <a:endParaRPr lang="es-ES_tradnl" dirty="0"/>
          </a:p>
        </p:txBody>
      </p:sp>
      <p:pic>
        <p:nvPicPr>
          <p:cNvPr id="4" name="Marcador de contenido 3" descr="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660" r="-166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Linfoma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La </a:t>
            </a:r>
            <a:r>
              <a:rPr lang="es-ES_tradnl" dirty="0" err="1" smtClean="0"/>
              <a:t>inmunohistoquímica</a:t>
            </a:r>
            <a:r>
              <a:rPr lang="es-ES_tradnl" dirty="0" smtClean="0"/>
              <a:t> se necesita para iniciar tratamiento.</a:t>
            </a:r>
          </a:p>
          <a:p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Nuestros usuarios</a:t>
            </a:r>
            <a:endParaRPr lang="es-ES_tradnl" dirty="0"/>
          </a:p>
        </p:txBody>
      </p:sp>
      <p:pic>
        <p:nvPicPr>
          <p:cNvPr id="4" name="Marcador de contenido 3" descr="quinta_reg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9902" r="-399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Equipo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4 Hematólogos para toda la población</a:t>
            </a:r>
          </a:p>
          <a:p>
            <a:endParaRPr lang="es-ES_tradnl" dirty="0" smtClean="0"/>
          </a:p>
          <a:p>
            <a:r>
              <a:rPr lang="es-ES_tradnl" dirty="0" smtClean="0"/>
              <a:t>2 enfermeras diurnas</a:t>
            </a:r>
          </a:p>
          <a:p>
            <a:endParaRPr lang="es-ES_tradnl" dirty="0" smtClean="0"/>
          </a:p>
          <a:p>
            <a:r>
              <a:rPr lang="es-ES_tradnl" dirty="0" smtClean="0"/>
              <a:t>1 enfermera en cuarto turno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513</Words>
  <Application>Microsoft Macintosh PowerPoint</Application>
  <PresentationFormat>Presentación en pantalla (4:3)</PresentationFormat>
  <Paragraphs>254</Paragraphs>
  <Slides>23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LINFOMA GES</vt:lpstr>
      <vt:lpstr>LINFOMA</vt:lpstr>
      <vt:lpstr>LINFOMA</vt:lpstr>
      <vt:lpstr>Linfoma</vt:lpstr>
      <vt:lpstr>INMUNOHISTO…????</vt:lpstr>
      <vt:lpstr>Inmunohistoquímica</vt:lpstr>
      <vt:lpstr>Linfoma</vt:lpstr>
      <vt:lpstr>Nuestros usuarios</vt:lpstr>
      <vt:lpstr>Equipo</vt:lpstr>
      <vt:lpstr>Normas de derivación</vt:lpstr>
      <vt:lpstr>Normas de Derivación</vt:lpstr>
      <vt:lpstr>Linfoma</vt:lpstr>
      <vt:lpstr>Etapificación</vt:lpstr>
      <vt:lpstr>Tratamiento</vt:lpstr>
      <vt:lpstr>Tratamiento</vt:lpstr>
      <vt:lpstr>Tratamiento</vt:lpstr>
      <vt:lpstr>Algunas Estadísticas</vt:lpstr>
      <vt:lpstr>Tratamientos UQA</vt:lpstr>
      <vt:lpstr>Tratamientos UQA</vt:lpstr>
      <vt:lpstr>Total Linfomas Nuevos</vt:lpstr>
      <vt:lpstr>Total Hospitalizaciones Linfoma</vt:lpstr>
      <vt:lpstr>Neutropenias Pacientes Hospitalizados</vt:lpstr>
      <vt:lpstr>Diapositiva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LINFOMA GES</dc:title>
  <dc:creator>Christine Rojas Hopkins</dc:creator>
  <cp:lastModifiedBy>Christine Rojas Hopkins</cp:lastModifiedBy>
  <cp:revision>5</cp:revision>
  <dcterms:created xsi:type="dcterms:W3CDTF">2014-08-19T09:59:04Z</dcterms:created>
  <dcterms:modified xsi:type="dcterms:W3CDTF">2014-08-19T10:04:31Z</dcterms:modified>
</cp:coreProperties>
</file>