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5"/>
  </p:notesMasterIdLst>
  <p:sldIdLst>
    <p:sldId id="541" r:id="rId3"/>
    <p:sldId id="544" r:id="rId4"/>
    <p:sldId id="632" r:id="rId5"/>
    <p:sldId id="543" r:id="rId6"/>
    <p:sldId id="613" r:id="rId7"/>
    <p:sldId id="614" r:id="rId8"/>
    <p:sldId id="615" r:id="rId9"/>
    <p:sldId id="621" r:id="rId10"/>
    <p:sldId id="622" r:id="rId11"/>
    <p:sldId id="624" r:id="rId12"/>
    <p:sldId id="623" r:id="rId13"/>
    <p:sldId id="625" r:id="rId14"/>
    <p:sldId id="627" r:id="rId15"/>
    <p:sldId id="633" r:id="rId16"/>
    <p:sldId id="634" r:id="rId17"/>
    <p:sldId id="644" r:id="rId18"/>
    <p:sldId id="636" r:id="rId19"/>
    <p:sldId id="637" r:id="rId20"/>
    <p:sldId id="641" r:id="rId21"/>
    <p:sldId id="642" r:id="rId22"/>
    <p:sldId id="645" r:id="rId23"/>
    <p:sldId id="628" r:id="rId24"/>
  </p:sldIdLst>
  <p:sldSz cx="9144000" cy="6858000" type="letter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64E"/>
    <a:srgbClr val="00A3E0"/>
    <a:srgbClr val="99CC00"/>
    <a:srgbClr val="4D4D4D"/>
    <a:srgbClr val="777777"/>
    <a:srgbClr val="0057A6"/>
    <a:srgbClr val="F1F9F9"/>
    <a:srgbClr val="D6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>
      <p:cViewPr varScale="1">
        <p:scale>
          <a:sx n="87" d="100"/>
          <a:sy n="87" d="100"/>
        </p:scale>
        <p:origin x="15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CE550538-D5DC-41F6-983F-88BBB542884F}" type="datetimeFigureOut">
              <a:rPr lang="es-ES"/>
              <a:pPr>
                <a:defRPr/>
              </a:pPr>
              <a:t>17/06/2015</a:t>
            </a:fld>
            <a:endParaRPr lang="es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A224FD54-F74A-4897-BA46-1DFC688CB1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43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01196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76870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245222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23807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85761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704850"/>
            <a:ext cx="4689475" cy="3516313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57700"/>
            <a:ext cx="5248275" cy="422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135762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704850"/>
            <a:ext cx="4689475" cy="351631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4088" y="4457700"/>
            <a:ext cx="5248275" cy="422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smtClean="0"/>
          </a:p>
        </p:txBody>
      </p:sp>
    </p:spTree>
    <p:extLst>
      <p:ext uri="{BB962C8B-B14F-4D97-AF65-F5344CB8AC3E}">
        <p14:creationId xmlns:p14="http://schemas.microsoft.com/office/powerpoint/2010/main" val="338755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 userDrawn="1"/>
        </p:nvSpPr>
        <p:spPr bwMode="auto">
          <a:xfrm>
            <a:off x="457200" y="1600200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3200">
                <a:solidFill>
                  <a:srgbClr val="FFFFFF"/>
                </a:solidFill>
                <a:latin typeface="gobCL" charset="0"/>
                <a:sym typeface="Verdana Bold" charset="0"/>
              </a:rPr>
              <a:t>Titulo de la presentación en un máximo de dos líneas</a:t>
            </a:r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 bwMode="auto">
          <a:xfrm>
            <a:off x="457200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s-ES_tradnl" sz="2400" b="0" smtClean="0">
                <a:solidFill>
                  <a:srgbClr val="FFFFFF"/>
                </a:solidFill>
                <a:latin typeface="gobCL" charset="0"/>
                <a:sym typeface="Verdana" pitchFamily="34" charset="0"/>
              </a:rPr>
              <a:t>Subtitulo de la presentación en una línea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b="0" smtClean="0">
              <a:solidFill>
                <a:srgbClr val="FFFFFF"/>
              </a:solidFill>
              <a:latin typeface="gobC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32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532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016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61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338445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187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64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20535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991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93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93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744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921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0517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348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5541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749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4457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632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027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206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54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56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0768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  <p:sldLayoutId id="21474842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2.xml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5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/>
          </p:cNvSpPr>
          <p:nvPr/>
        </p:nvSpPr>
        <p:spPr bwMode="auto">
          <a:xfrm>
            <a:off x="3276600" y="1600200"/>
            <a:ext cx="56943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z="3200">
                <a:solidFill>
                  <a:srgbClr val="FFFFFF"/>
                </a:solidFill>
                <a:sym typeface="Verdana Bold" charset="0"/>
              </a:rPr>
              <a:t>QUÉ ES FONASA  </a:t>
            </a:r>
          </a:p>
          <a:p>
            <a:r>
              <a:rPr lang="es-ES_tradnl" sz="3200">
                <a:solidFill>
                  <a:srgbClr val="FFFFFF"/>
                </a:solidFill>
                <a:sym typeface="Verdana Bold" charset="0"/>
              </a:rPr>
              <a:t> </a:t>
            </a:r>
          </a:p>
          <a:p>
            <a:r>
              <a:rPr lang="es-ES_tradnl" sz="3200">
                <a:solidFill>
                  <a:srgbClr val="FFFFFF"/>
                </a:solidFill>
                <a:sym typeface="Verdana Bold" charset="0"/>
              </a:rPr>
              <a:t>SOLICITUDES CIUDADANAS</a:t>
            </a:r>
          </a:p>
          <a:p>
            <a:r>
              <a:rPr lang="es-ES_tradnl" sz="3200">
                <a:solidFill>
                  <a:srgbClr val="FFFFFF"/>
                </a:solidFill>
                <a:sym typeface="Verdana Bold" charset="0"/>
              </a:rPr>
              <a:t>(Reclamos)</a:t>
            </a:r>
          </a:p>
        </p:txBody>
      </p:sp>
      <p:sp>
        <p:nvSpPr>
          <p:cNvPr id="2051" name="Subtitle 2"/>
          <p:cNvSpPr txBox="1">
            <a:spLocks/>
          </p:cNvSpPr>
          <p:nvPr/>
        </p:nvSpPr>
        <p:spPr bwMode="auto">
          <a:xfrm>
            <a:off x="457200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s-ES_tradnl" sz="2400" b="0">
              <a:solidFill>
                <a:srgbClr val="FFFFFF"/>
              </a:solidFill>
              <a:latin typeface="gobCL" charset="0"/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b="0">
              <a:solidFill>
                <a:srgbClr val="FFFFFF"/>
              </a:solidFill>
              <a:latin typeface="gobC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95738" y="5883275"/>
            <a:ext cx="497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ES" sz="2000">
                <a:solidFill>
                  <a:schemeClr val="bg1"/>
                </a:solidFill>
              </a:rPr>
              <a:t>DIRECCION ZONAL CENTRO NORTE</a:t>
            </a:r>
          </a:p>
          <a:p>
            <a:pPr algn="ctr" eaLnBrk="1" hangingPunct="1"/>
            <a:r>
              <a:rPr lang="es-ES" sz="1600">
                <a:solidFill>
                  <a:schemeClr val="bg1"/>
                </a:solidFill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922713" y="220503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7DB6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042988" y="1412875"/>
            <a:ext cx="3024187" cy="2160588"/>
          </a:xfrm>
          <a:prstGeom prst="roundRect">
            <a:avLst>
              <a:gd name="adj" fmla="val 16667"/>
            </a:avLst>
          </a:prstGeom>
          <a:solidFill>
            <a:srgbClr val="0057A6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107763" dir="13500000" algn="ctr" rotWithShape="0">
              <a:srgbClr val="7DB64E"/>
            </a:outerShdw>
          </a:effectLst>
        </p:spPr>
        <p:txBody>
          <a:bodyPr wrap="none" anchor="ctr"/>
          <a:lstStyle/>
          <a:p>
            <a:pPr algn="ctr"/>
            <a:r>
              <a:rPr lang="es-ES" sz="240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es-ES" sz="2400" b="0">
                <a:solidFill>
                  <a:schemeClr val="bg1"/>
                </a:solidFill>
                <a:cs typeface="Arial" pitchFamily="34" charset="0"/>
              </a:rPr>
              <a:t>odalidad </a:t>
            </a:r>
          </a:p>
          <a:p>
            <a:pPr algn="ctr"/>
            <a:r>
              <a:rPr lang="es-ES" sz="2400">
                <a:solidFill>
                  <a:schemeClr val="bg1"/>
                </a:solidFill>
                <a:cs typeface="Arial" pitchFamily="34" charset="0"/>
              </a:rPr>
              <a:t>Libre Elección</a:t>
            </a:r>
            <a:endParaRPr lang="es-ES" sz="2400" b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268" name="Text Box 1026"/>
          <p:cNvSpPr txBox="1">
            <a:spLocks noChangeArrowheads="1"/>
          </p:cNvSpPr>
          <p:nvPr/>
        </p:nvSpPr>
        <p:spPr bwMode="auto">
          <a:xfrm>
            <a:off x="4284663" y="1412875"/>
            <a:ext cx="345598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ES" sz="2000">
                <a:solidFill>
                  <a:srgbClr val="4D4D4D"/>
                </a:solidFill>
                <a:cs typeface="Arial" pitchFamily="34" charset="0"/>
              </a:rPr>
              <a:t>Red Privada en Convenio</a:t>
            </a:r>
            <a:r>
              <a:rPr lang="es-ES" sz="2900" b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ES" sz="2000" b="0">
                <a:solidFill>
                  <a:srgbClr val="777777"/>
                </a:solidFill>
                <a:cs typeface="Arial" pitchFamily="34" charset="0"/>
              </a:rPr>
              <a:t>(médicos, profesionales de la salud, centros médicos, laboratorios, clínicas privadas, pensionados de hospitales públicos, etc.)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s-ES" sz="2000" b="0">
              <a:solidFill>
                <a:srgbClr val="777777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269" name="Text Box 1026"/>
          <p:cNvSpPr txBox="1">
            <a:spLocks noChangeArrowheads="1"/>
          </p:cNvSpPr>
          <p:nvPr/>
        </p:nvSpPr>
        <p:spPr bwMode="auto">
          <a:xfrm>
            <a:off x="971550" y="4244975"/>
            <a:ext cx="6337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ES" sz="2000" b="0">
                <a:solidFill>
                  <a:srgbClr val="808080"/>
                </a:solidFill>
                <a:cs typeface="Arial" pitchFamily="34" charset="0"/>
              </a:rPr>
              <a:t>Se paga con bonos o programas médicos, dependiendo del nivel de inscripción del profesional, centro médico o clínica en convenio que se elija. Niveles 1, 2 o 3, siendo el nivel 1 el más barato.</a:t>
            </a:r>
            <a:endParaRPr lang="es-ES" sz="2000" b="0">
              <a:solidFill>
                <a:srgbClr val="777777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1270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Costo según modalidad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922713" y="2205038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7DB6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L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042988" y="1412875"/>
            <a:ext cx="3024187" cy="2160588"/>
          </a:xfrm>
          <a:prstGeom prst="roundRect">
            <a:avLst>
              <a:gd name="adj" fmla="val 16667"/>
            </a:avLst>
          </a:prstGeom>
          <a:solidFill>
            <a:srgbClr val="0057A6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107763" dir="13500000" algn="ctr" rotWithShape="0">
              <a:srgbClr val="7DB64E"/>
            </a:outerShdw>
          </a:effectLst>
        </p:spPr>
        <p:txBody>
          <a:bodyPr wrap="none" anchor="ctr"/>
          <a:lstStyle/>
          <a:p>
            <a:pPr algn="ctr"/>
            <a:r>
              <a:rPr lang="es-ES" sz="2400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es-ES" sz="2400" b="0">
                <a:solidFill>
                  <a:schemeClr val="bg1"/>
                </a:solidFill>
                <a:cs typeface="Arial" pitchFamily="34" charset="0"/>
              </a:rPr>
              <a:t>odalidad </a:t>
            </a:r>
          </a:p>
          <a:p>
            <a:pPr algn="ctr"/>
            <a:r>
              <a:rPr lang="es-ES" sz="240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s-ES" sz="2400" b="0">
                <a:solidFill>
                  <a:schemeClr val="bg1"/>
                </a:solidFill>
                <a:cs typeface="Arial" pitchFamily="34" charset="0"/>
              </a:rPr>
              <a:t>tención </a:t>
            </a:r>
            <a:r>
              <a:rPr lang="es-ES" sz="2400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s-ES" sz="2400" b="0">
                <a:solidFill>
                  <a:schemeClr val="bg1"/>
                </a:solidFill>
                <a:cs typeface="Arial" pitchFamily="34" charset="0"/>
              </a:rPr>
              <a:t>nstitucional</a:t>
            </a:r>
          </a:p>
        </p:txBody>
      </p:sp>
      <p:sp>
        <p:nvSpPr>
          <p:cNvPr id="12292" name="Text Box 1026"/>
          <p:cNvSpPr txBox="1">
            <a:spLocks noChangeArrowheads="1"/>
          </p:cNvSpPr>
          <p:nvPr/>
        </p:nvSpPr>
        <p:spPr bwMode="auto">
          <a:xfrm>
            <a:off x="4356100" y="1519238"/>
            <a:ext cx="30956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ES" sz="2000">
                <a:solidFill>
                  <a:srgbClr val="4D4D4D"/>
                </a:solidFill>
                <a:cs typeface="Arial" pitchFamily="34" charset="0"/>
              </a:rPr>
              <a:t>Red Pública de Salud</a:t>
            </a:r>
            <a:r>
              <a:rPr lang="es-ES" sz="2000" b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ES" sz="2000" b="0">
                <a:solidFill>
                  <a:srgbClr val="777777"/>
                </a:solidFill>
                <a:cs typeface="Arial" pitchFamily="34" charset="0"/>
              </a:rPr>
              <a:t>(consultorios, centros de especialidades, hospitales públicos y servicios de urgencia)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s-ES" sz="2000" b="0">
              <a:solidFill>
                <a:srgbClr val="777777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2293" name="Text Box 1026"/>
          <p:cNvSpPr txBox="1">
            <a:spLocks noChangeArrowheads="1"/>
          </p:cNvSpPr>
          <p:nvPr/>
        </p:nvSpPr>
        <p:spPr bwMode="auto">
          <a:xfrm>
            <a:off x="1044575" y="3744913"/>
            <a:ext cx="30956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s-ES" sz="2000" b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ES" sz="2000" b="0">
                <a:solidFill>
                  <a:srgbClr val="777777"/>
                </a:solidFill>
                <a:cs typeface="Arial" pitchFamily="34" charset="0"/>
              </a:rPr>
              <a:t>Se paga la atención de acuerdo al grupo de ingreso en el que el asegurado se encuentre  clasificado. Para personas de 60 años o más, la atención es gratuita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s-ES" sz="2000" b="0">
              <a:solidFill>
                <a:srgbClr val="777777"/>
              </a:solidFill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4356100" y="3573463"/>
            <a:ext cx="3851275" cy="2160587"/>
            <a:chOff x="703" y="1389"/>
            <a:chExt cx="3810" cy="1588"/>
          </a:xfrm>
        </p:grpSpPr>
        <p:sp>
          <p:nvSpPr>
            <p:cNvPr id="12296" name="Rectangle 7"/>
            <p:cNvSpPr>
              <a:spLocks noChangeArrowheads="1"/>
            </p:cNvSpPr>
            <p:nvPr/>
          </p:nvSpPr>
          <p:spPr bwMode="auto">
            <a:xfrm>
              <a:off x="3470" y="1389"/>
              <a:ext cx="1043" cy="317"/>
            </a:xfrm>
            <a:prstGeom prst="rect">
              <a:avLst/>
            </a:prstGeom>
            <a:noFill/>
            <a:ln w="9525">
              <a:solidFill>
                <a:srgbClr val="77777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CL" sz="1200" b="0">
                  <a:solidFill>
                    <a:srgbClr val="777777"/>
                  </a:solidFill>
                  <a:cs typeface="Arial" pitchFamily="34" charset="0"/>
                </a:rPr>
                <a:t>CO-PAGO</a:t>
              </a:r>
            </a:p>
            <a:p>
              <a:pPr algn="ctr"/>
              <a:r>
                <a:rPr lang="es-CL" sz="1200" b="0">
                  <a:solidFill>
                    <a:srgbClr val="777777"/>
                  </a:solidFill>
                  <a:cs typeface="Arial" pitchFamily="34" charset="0"/>
                </a:rPr>
                <a:t>MEDICAMENTOS</a:t>
              </a:r>
              <a:endParaRPr lang="es-ES" sz="1200" b="0">
                <a:solidFill>
                  <a:srgbClr val="777777"/>
                </a:solidFill>
                <a:cs typeface="Arial" pitchFamily="34" charset="0"/>
              </a:endParaRPr>
            </a:p>
          </p:txBody>
        </p:sp>
        <p:grpSp>
          <p:nvGrpSpPr>
            <p:cNvPr id="12297" name="Group 8"/>
            <p:cNvGrpSpPr>
              <a:grpSpLocks/>
            </p:cNvGrpSpPr>
            <p:nvPr/>
          </p:nvGrpSpPr>
          <p:grpSpPr bwMode="auto">
            <a:xfrm>
              <a:off x="703" y="1389"/>
              <a:ext cx="3810" cy="1588"/>
              <a:chOff x="703" y="1389"/>
              <a:chExt cx="3810" cy="1588"/>
            </a:xfrm>
          </p:grpSpPr>
          <p:sp>
            <p:nvSpPr>
              <p:cNvPr id="12298" name="Rectangle 9"/>
              <p:cNvSpPr>
                <a:spLocks noChangeArrowheads="1"/>
              </p:cNvSpPr>
              <p:nvPr/>
            </p:nvSpPr>
            <p:spPr bwMode="auto">
              <a:xfrm>
                <a:off x="703" y="1389"/>
                <a:ext cx="681" cy="318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TRAMOS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299" name="Rectangle 10"/>
              <p:cNvSpPr>
                <a:spLocks noChangeArrowheads="1"/>
              </p:cNvSpPr>
              <p:nvPr/>
            </p:nvSpPr>
            <p:spPr bwMode="auto">
              <a:xfrm>
                <a:off x="703" y="1706"/>
                <a:ext cx="681" cy="318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A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0" name="Rectangle 11"/>
              <p:cNvSpPr>
                <a:spLocks noChangeArrowheads="1"/>
              </p:cNvSpPr>
              <p:nvPr/>
            </p:nvSpPr>
            <p:spPr bwMode="auto">
              <a:xfrm>
                <a:off x="703" y="2024"/>
                <a:ext cx="681" cy="318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B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1" name="Rectangle 12"/>
              <p:cNvSpPr>
                <a:spLocks noChangeArrowheads="1"/>
              </p:cNvSpPr>
              <p:nvPr/>
            </p:nvSpPr>
            <p:spPr bwMode="auto">
              <a:xfrm>
                <a:off x="703" y="2341"/>
                <a:ext cx="681" cy="318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C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2" name="Rectangle 13"/>
              <p:cNvSpPr>
                <a:spLocks noChangeArrowheads="1"/>
              </p:cNvSpPr>
              <p:nvPr/>
            </p:nvSpPr>
            <p:spPr bwMode="auto">
              <a:xfrm>
                <a:off x="703" y="2659"/>
                <a:ext cx="681" cy="318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D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3" name="Rectangle 14"/>
              <p:cNvSpPr>
                <a:spLocks noChangeArrowheads="1"/>
              </p:cNvSpPr>
              <p:nvPr/>
            </p:nvSpPr>
            <p:spPr bwMode="auto">
              <a:xfrm>
                <a:off x="1383" y="1389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CO-PAGO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4" name="Rectangle 15"/>
              <p:cNvSpPr>
                <a:spLocks noChangeArrowheads="1"/>
              </p:cNvSpPr>
              <p:nvPr/>
            </p:nvSpPr>
            <p:spPr bwMode="auto">
              <a:xfrm>
                <a:off x="1383" y="1706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5" name="Rectangle 16"/>
              <p:cNvSpPr>
                <a:spLocks noChangeArrowheads="1"/>
              </p:cNvSpPr>
              <p:nvPr/>
            </p:nvSpPr>
            <p:spPr bwMode="auto">
              <a:xfrm>
                <a:off x="1383" y="2024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6" name="Rectangle 17"/>
              <p:cNvSpPr>
                <a:spLocks noChangeArrowheads="1"/>
              </p:cNvSpPr>
              <p:nvPr/>
            </p:nvSpPr>
            <p:spPr bwMode="auto">
              <a:xfrm>
                <a:off x="1383" y="2341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10%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7" name="Rectangle 18"/>
              <p:cNvSpPr>
                <a:spLocks noChangeArrowheads="1"/>
              </p:cNvSpPr>
              <p:nvPr/>
            </p:nvSpPr>
            <p:spPr bwMode="auto">
              <a:xfrm>
                <a:off x="1383" y="2659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20%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8" name="Rectangle 19"/>
              <p:cNvSpPr>
                <a:spLocks noChangeArrowheads="1"/>
              </p:cNvSpPr>
              <p:nvPr/>
            </p:nvSpPr>
            <p:spPr bwMode="auto">
              <a:xfrm>
                <a:off x="2426" y="1389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CO-PAGO</a:t>
                </a:r>
              </a:p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DENTAL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09" name="Rectangle 20"/>
              <p:cNvSpPr>
                <a:spLocks noChangeArrowheads="1"/>
              </p:cNvSpPr>
              <p:nvPr/>
            </p:nvSpPr>
            <p:spPr bwMode="auto">
              <a:xfrm>
                <a:off x="2426" y="1706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10" name="Rectangle 21"/>
              <p:cNvSpPr>
                <a:spLocks noChangeArrowheads="1"/>
              </p:cNvSpPr>
              <p:nvPr/>
            </p:nvSpPr>
            <p:spPr bwMode="auto">
              <a:xfrm>
                <a:off x="2426" y="2024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30%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11" name="Rectangle 22"/>
              <p:cNvSpPr>
                <a:spLocks noChangeArrowheads="1"/>
              </p:cNvSpPr>
              <p:nvPr/>
            </p:nvSpPr>
            <p:spPr bwMode="auto">
              <a:xfrm>
                <a:off x="2426" y="2341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50%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12" name="Rectangle 23"/>
              <p:cNvSpPr>
                <a:spLocks noChangeArrowheads="1"/>
              </p:cNvSpPr>
              <p:nvPr/>
            </p:nvSpPr>
            <p:spPr bwMode="auto">
              <a:xfrm>
                <a:off x="2426" y="2659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80%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13" name="Rectangle 24"/>
              <p:cNvSpPr>
                <a:spLocks noChangeArrowheads="1"/>
              </p:cNvSpPr>
              <p:nvPr/>
            </p:nvSpPr>
            <p:spPr bwMode="auto">
              <a:xfrm>
                <a:off x="3470" y="2659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65%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14" name="Rectangle 25"/>
              <p:cNvSpPr>
                <a:spLocks noChangeArrowheads="1"/>
              </p:cNvSpPr>
              <p:nvPr/>
            </p:nvSpPr>
            <p:spPr bwMode="auto">
              <a:xfrm>
                <a:off x="3470" y="2341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40%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15" name="Rectangle 26"/>
              <p:cNvSpPr>
                <a:spLocks noChangeArrowheads="1"/>
              </p:cNvSpPr>
              <p:nvPr/>
            </p:nvSpPr>
            <p:spPr bwMode="auto">
              <a:xfrm>
                <a:off x="3470" y="2024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  <p:sp>
            <p:nvSpPr>
              <p:cNvPr id="12316" name="Rectangle 27"/>
              <p:cNvSpPr>
                <a:spLocks noChangeArrowheads="1"/>
              </p:cNvSpPr>
              <p:nvPr/>
            </p:nvSpPr>
            <p:spPr bwMode="auto">
              <a:xfrm>
                <a:off x="3470" y="1706"/>
                <a:ext cx="1043" cy="317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s-CL" sz="1200" b="0">
                    <a:solidFill>
                      <a:srgbClr val="777777"/>
                    </a:solidFill>
                    <a:cs typeface="Arial" pitchFamily="34" charset="0"/>
                  </a:rPr>
                  <a:t>0%</a:t>
                </a:r>
                <a:endParaRPr lang="es-ES" sz="1200" b="0">
                  <a:solidFill>
                    <a:srgbClr val="777777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2295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Costo según modalidad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amilia fo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54500"/>
            <a:ext cx="2700338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395288" y="765175"/>
            <a:ext cx="7993062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92163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MX" sz="2400" smtClean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pitchFamily="50" charset="0"/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40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pitchFamily="50" charset="0"/>
                <a:ea typeface="ヒラギノ角ゴ Pro W3" charset="-128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4D4D4D"/>
                </a:solidFill>
                <a:ea typeface="ヒラギノ角ゴ Pro W3" charset="-128"/>
              </a:rPr>
              <a:t>	</a:t>
            </a:r>
            <a:r>
              <a:rPr lang="es-ES" sz="2200" b="0" smtClean="0">
                <a:solidFill>
                  <a:srgbClr val="4D4D4D"/>
                </a:solidFill>
              </a:rPr>
              <a:t>La población asegurada en </a:t>
            </a:r>
            <a:r>
              <a:rPr lang="es-ES" sz="2200" smtClean="0">
                <a:solidFill>
                  <a:srgbClr val="4D4D4D"/>
                </a:solidFill>
              </a:rPr>
              <a:t>FONASA</a:t>
            </a:r>
            <a:r>
              <a:rPr lang="es-ES" sz="2200" b="0" smtClean="0">
                <a:solidFill>
                  <a:srgbClr val="4D4D4D"/>
                </a:solidFill>
              </a:rPr>
              <a:t> tiene: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es-ES" sz="2000" b="0" smtClean="0">
                <a:solidFill>
                  <a:srgbClr val="4D4D4D"/>
                </a:solidFill>
              </a:rPr>
              <a:t>Derecho a recibir atención de salud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es-ES" sz="2000" b="0" smtClean="0">
                <a:solidFill>
                  <a:srgbClr val="4D4D4D"/>
                </a:solidFill>
              </a:rPr>
              <a:t>Derecho a acceder a los servicios de </a:t>
            </a:r>
            <a:r>
              <a:rPr lang="es-ES" sz="2000" smtClean="0">
                <a:solidFill>
                  <a:srgbClr val="4D4D4D"/>
                </a:solidFill>
              </a:rPr>
              <a:t>FONASA</a:t>
            </a:r>
            <a:r>
              <a:rPr lang="es-ES" sz="2000" b="0" smtClean="0">
                <a:solidFill>
                  <a:srgbClr val="4D4D4D"/>
                </a:solidFill>
              </a:rPr>
              <a:t> a través de sus canales de contacto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es-ES" sz="2000" b="0" smtClean="0">
                <a:solidFill>
                  <a:srgbClr val="4D4D4D"/>
                </a:solidFill>
              </a:rPr>
              <a:t>Derecho a exigir el cumplimiento de las garantías del AUGE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es-ES" sz="2000" b="0" smtClean="0">
                <a:solidFill>
                  <a:srgbClr val="4D4D4D"/>
                </a:solidFill>
              </a:rPr>
              <a:t>Derecho a recibir atención, en caso de urgencia con riesgo vital, sin la exigencia de cheque en garantía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es-ES" sz="2000" b="0" smtClean="0">
                <a:solidFill>
                  <a:srgbClr val="4D4D4D"/>
                </a:solidFill>
              </a:rPr>
              <a:t>Derecho a realizarse Examen Preventivo gratuito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es-ES" sz="2000" b="0" smtClean="0">
                <a:solidFill>
                  <a:srgbClr val="4D4D4D"/>
                </a:solidFill>
              </a:rPr>
              <a:t>Derecho a recibir, y deber de dar, un trato digno y respetuoso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es-ES" sz="2000" b="0" smtClean="0">
                <a:solidFill>
                  <a:srgbClr val="4D4D4D"/>
                </a:solidFill>
              </a:rPr>
              <a:t>Deber de mantener su información actualizada en </a:t>
            </a:r>
            <a:r>
              <a:rPr lang="es-ES" sz="2000" smtClean="0">
                <a:solidFill>
                  <a:srgbClr val="4D4D4D"/>
                </a:solidFill>
              </a:rPr>
              <a:t>FONASA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AutoNum type="arabicPeriod"/>
              <a:defRPr/>
            </a:pPr>
            <a:r>
              <a:rPr lang="es-ES" sz="2000" b="0" smtClean="0">
                <a:solidFill>
                  <a:srgbClr val="4D4D4D"/>
                </a:solidFill>
              </a:rPr>
              <a:t>Deber de hacer un buen uso del Seguro Público de Salud  </a:t>
            </a:r>
            <a:endParaRPr lang="es-CL" sz="2200" smtClean="0"/>
          </a:p>
        </p:txBody>
      </p:sp>
      <p:pic>
        <p:nvPicPr>
          <p:cNvPr id="13316" name="Picture 4" descr="borde_izq_superior_g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289175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spa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289175"/>
            <a:ext cx="952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orde_der_superior_gr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2289175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spac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603625"/>
            <a:ext cx="476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Derechos y Deberes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395288" y="765175"/>
            <a:ext cx="799306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92163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MX" sz="2400" smtClean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pitchFamily="50" charset="0"/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40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pitchFamily="50" charset="0"/>
                <a:ea typeface="ヒラギノ角ゴ Pro W3" charset="-128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4D4D4D"/>
                </a:solidFill>
                <a:ea typeface="ヒラギノ角ゴ Pro W3" charset="-128"/>
              </a:rPr>
              <a:t>	</a:t>
            </a:r>
            <a:r>
              <a:rPr lang="es-ES" sz="2200" b="0" smtClean="0">
                <a:solidFill>
                  <a:srgbClr val="4D4D4D"/>
                </a:solidFill>
              </a:rPr>
              <a:t>Para FONASA, las solicitudes ciudadanas son una instancia importante de interacción con sus asegurados y por lo tanto, un significativo aporte a la gestión y al mejoramiento de la calidad de atención.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z="2200" b="0" smtClean="0">
                <a:solidFill>
                  <a:srgbClr val="4D4D4D"/>
                </a:solidFill>
              </a:rPr>
              <a:t>	Son requerimientos formales, de distintos tipos (reclamo, solicitud, sugerencia, felicitación, denuncia o consulta) a los cuales obtendrá respuesta en un plazo máximo de 15 días hábiles.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z="2200" b="0" smtClean="0">
                <a:solidFill>
                  <a:srgbClr val="4D4D4D"/>
                </a:solidFill>
              </a:rPr>
              <a:t>	Pueden realizarse a través de cualquiera de los canales de contacto de FONASA: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z="2200" b="0" smtClean="0">
                <a:solidFill>
                  <a:srgbClr val="4D4D4D"/>
                </a:solidFill>
              </a:rPr>
              <a:t>	</a:t>
            </a:r>
            <a:r>
              <a:rPr lang="es-ES" sz="2400" smtClean="0">
                <a:solidFill>
                  <a:srgbClr val="0057A6"/>
                </a:solidFill>
              </a:rPr>
              <a:t>600 360 3000	red de sucursales	www.fonasa.cl</a:t>
            </a:r>
            <a:r>
              <a:rPr lang="es-ES" sz="2200" b="0" smtClean="0">
                <a:solidFill>
                  <a:srgbClr val="4D4D4D"/>
                </a:solidFill>
              </a:rPr>
              <a:t>		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z="2200" b="0" smtClean="0">
                <a:solidFill>
                  <a:srgbClr val="4D4D4D"/>
                </a:solidFill>
              </a:rPr>
              <a:t>	 </a:t>
            </a:r>
            <a:r>
              <a:rPr lang="es-ES" sz="2000" b="0" smtClean="0">
                <a:solidFill>
                  <a:srgbClr val="4D4D4D"/>
                </a:solidFill>
              </a:rPr>
              <a:t>  </a:t>
            </a:r>
            <a:endParaRPr lang="es-CL" sz="2200" smtClean="0"/>
          </a:p>
        </p:txBody>
      </p:sp>
      <p:pic>
        <p:nvPicPr>
          <p:cNvPr id="14339" name="Picture 3" descr="borde_izq_superior_g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289175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2289175"/>
            <a:ext cx="9525" cy="3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borde_der_superior_gr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2289175"/>
            <a:ext cx="47625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spac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603625"/>
            <a:ext cx="476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Solicitudes Ciudadanas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/>
          </p:cNvSpPr>
          <p:nvPr/>
        </p:nvSpPr>
        <p:spPr bwMode="auto">
          <a:xfrm>
            <a:off x="457200" y="1600200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z="2700">
              <a:solidFill>
                <a:srgbClr val="FFFFFF"/>
              </a:solidFill>
              <a:latin typeface="gobCL" charset="0"/>
              <a:sym typeface="Verdana Bold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457200" y="26670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s-ES_tradnl" sz="2400" b="0">
              <a:solidFill>
                <a:srgbClr val="FFFFFF"/>
              </a:solidFill>
              <a:latin typeface="gobCL" charset="0"/>
              <a:ea typeface="MS PGothic" pitchFamily="34" charset="-128"/>
              <a:sym typeface="Verdana" pitchFamily="34" charset="0"/>
            </a:endParaRP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en-US" sz="2400" b="0">
              <a:solidFill>
                <a:srgbClr val="FFFFFF"/>
              </a:solidFill>
              <a:latin typeface="gobCL" charset="0"/>
              <a:ea typeface="MS PGothic" pitchFamily="34" charset="-128"/>
            </a:endParaRPr>
          </a:p>
        </p:txBody>
      </p:sp>
      <p:sp>
        <p:nvSpPr>
          <p:cNvPr id="15364" name="CuadroTexto 1"/>
          <p:cNvSpPr txBox="1">
            <a:spLocks noChangeArrowheads="1"/>
          </p:cNvSpPr>
          <p:nvPr/>
        </p:nvSpPr>
        <p:spPr bwMode="auto">
          <a:xfrm>
            <a:off x="895350" y="89535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CL">
              <a:ea typeface="MS PGothic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22613" y="2068513"/>
            <a:ext cx="4135437" cy="3170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charset="0"/>
                <a:ea typeface="ヒラギノ角ゴ Pro W3" charset="-128"/>
              </a:rPr>
              <a:t>RECLAMOS GES</a:t>
            </a:r>
          </a:p>
          <a:p>
            <a:pPr>
              <a:defRPr/>
            </a:pPr>
            <a:endParaRPr lang="es-CL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charset="0"/>
              <a:ea typeface="ヒラギノ角ゴ Pro W3" charset="-128"/>
            </a:endParaRPr>
          </a:p>
          <a:p>
            <a:pPr>
              <a:defRPr/>
            </a:pPr>
            <a:r>
              <a:rPr lang="es-C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charset="0"/>
                <a:ea typeface="ヒラギノ角ゴ Pro W3" charset="-128"/>
              </a:rPr>
              <a:t>Presentados ante FONASA</a:t>
            </a:r>
          </a:p>
          <a:p>
            <a:pPr>
              <a:defRPr/>
            </a:pPr>
            <a:endParaRPr lang="es-CL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charset="0"/>
              <a:ea typeface="ヒラギノ角ゴ Pro W3" charset="-128"/>
            </a:endParaRPr>
          </a:p>
          <a:p>
            <a:pPr algn="ctr">
              <a:defRPr/>
            </a:pPr>
            <a:r>
              <a:rPr lang="es-C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charset="0"/>
                <a:ea typeface="ヒラギノ角ゴ Pro W3" charset="-128"/>
              </a:rPr>
              <a:t> AÑO 2015</a:t>
            </a:r>
          </a:p>
          <a:p>
            <a:pPr>
              <a:defRPr/>
            </a:pPr>
            <a:endParaRPr lang="es-CL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charset="0"/>
              <a:ea typeface="ヒラギノ角ゴ Pro W3" charset="-128"/>
            </a:endParaRPr>
          </a:p>
          <a:p>
            <a:pPr>
              <a:defRPr/>
            </a:pPr>
            <a:endParaRPr lang="es-CL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charset="0"/>
              <a:ea typeface="ヒラギノ角ゴ Pro W3" charset="-128"/>
            </a:endParaRPr>
          </a:p>
          <a:p>
            <a:pPr>
              <a:defRPr/>
            </a:pPr>
            <a:r>
              <a:rPr lang="es-CL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charset="0"/>
                <a:ea typeface="ヒラギノ角ゴ Pro W3" charset="-128"/>
              </a:rPr>
              <a:t> </a:t>
            </a:r>
            <a:endParaRPr lang="es-ES" sz="3200" dirty="0">
              <a:solidFill>
                <a:schemeClr val="accent1"/>
              </a:solidFill>
            </a:endParaRPr>
          </a:p>
        </p:txBody>
      </p:sp>
      <p:sp>
        <p:nvSpPr>
          <p:cNvPr id="15366" name="2 CuadroTexto"/>
          <p:cNvSpPr txBox="1">
            <a:spLocks noChangeArrowheads="1"/>
          </p:cNvSpPr>
          <p:nvPr/>
        </p:nvSpPr>
        <p:spPr bwMode="auto">
          <a:xfrm>
            <a:off x="4643438" y="5662613"/>
            <a:ext cx="3586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CL">
                <a:solidFill>
                  <a:schemeClr val="accent1"/>
                </a:solidFill>
                <a:ea typeface="MS PGothic" pitchFamily="34" charset="-128"/>
              </a:rPr>
              <a:t>Dirección Zonal Centro Norte</a:t>
            </a:r>
          </a:p>
          <a:p>
            <a:pPr algn="ctr" eaLnBrk="1" hangingPunct="1"/>
            <a:r>
              <a:rPr lang="es-CL">
                <a:solidFill>
                  <a:schemeClr val="accent1"/>
                </a:solidFill>
                <a:ea typeface="MS PGothic" pitchFamily="34" charset="-128"/>
              </a:rPr>
              <a:t>Junio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L" u="sng" smtClean="0"/>
              <a:t>Proceso reclamos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 bwMode="auto">
          <a:xfrm>
            <a:off x="684213" y="1844675"/>
            <a:ext cx="7848600" cy="3887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sz="2400" smtClean="0">
                <a:solidFill>
                  <a:schemeClr val="tx2"/>
                </a:solidFill>
              </a:rPr>
              <a:t>Recepción de Reclamo</a:t>
            </a:r>
          </a:p>
          <a:p>
            <a:r>
              <a:rPr lang="es-CL" sz="2400" smtClean="0">
                <a:solidFill>
                  <a:schemeClr val="tx2"/>
                </a:solidFill>
              </a:rPr>
              <a:t>Revisión de SIGGES </a:t>
            </a:r>
          </a:p>
          <a:p>
            <a:r>
              <a:rPr lang="es-CL" sz="2400" smtClean="0">
                <a:solidFill>
                  <a:schemeClr val="tx2"/>
                </a:solidFill>
              </a:rPr>
              <a:t>Contacto con Encargado GES y/o encargado OIRS de cada Establecimiento </a:t>
            </a:r>
          </a:p>
          <a:p>
            <a:r>
              <a:rPr lang="es-CL" sz="2400" smtClean="0">
                <a:solidFill>
                  <a:schemeClr val="tx2"/>
                </a:solidFill>
              </a:rPr>
              <a:t>Escalar reclamos en caso de no respuesta y/o requerimiento urgente (SDM, Director, etc.)</a:t>
            </a:r>
          </a:p>
          <a:p>
            <a:r>
              <a:rPr lang="es-CL" sz="2400" smtClean="0">
                <a:solidFill>
                  <a:schemeClr val="tx2"/>
                </a:solidFill>
              </a:rPr>
              <a:t> Respuesta dentro de 12 días hábiles (AUGE, No Auge  y Prestador Público)</a:t>
            </a:r>
          </a:p>
          <a:p>
            <a:r>
              <a:rPr lang="es-CL" sz="2400" smtClean="0">
                <a:solidFill>
                  <a:schemeClr val="tx2"/>
                </a:solidFill>
              </a:rPr>
              <a:t>Respuesta dentro de 2 días Hábiles (AUGE 30 días)</a:t>
            </a:r>
          </a:p>
          <a:p>
            <a:endParaRPr lang="es-CL" sz="2400" smtClean="0">
              <a:solidFill>
                <a:schemeClr val="tx2"/>
              </a:solidFill>
            </a:endParaRPr>
          </a:p>
          <a:p>
            <a:endParaRPr lang="es-CL" sz="2400" smtClean="0">
              <a:solidFill>
                <a:schemeClr val="tx2"/>
              </a:solidFill>
            </a:endParaRPr>
          </a:p>
          <a:p>
            <a:endParaRPr lang="es-CL" sz="2400" smtClean="0">
              <a:solidFill>
                <a:schemeClr val="tx2"/>
              </a:solidFill>
            </a:endParaRPr>
          </a:p>
          <a:p>
            <a:endParaRPr lang="es-CL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94013"/>
            <a:ext cx="8208963" cy="2982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1 CuadroTexto"/>
          <p:cNvSpPr txBox="1">
            <a:spLocks noChangeArrowheads="1"/>
          </p:cNvSpPr>
          <p:nvPr/>
        </p:nvSpPr>
        <p:spPr bwMode="auto">
          <a:xfrm>
            <a:off x="539750" y="1087438"/>
            <a:ext cx="7502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s-CL">
                <a:solidFill>
                  <a:schemeClr val="accent1"/>
                </a:solidFill>
                <a:latin typeface="Cambria" pitchFamily="18" charset="0"/>
                <a:ea typeface="MS PGothic" pitchFamily="34" charset="-128"/>
              </a:rPr>
              <a:t>Revisión de reclamos o SCE (solicitudes ciudadanas escalables) presentadas al Fondo Nacional de Salud en el periodo de enero al 25 de mayo de 2015.</a:t>
            </a:r>
          </a:p>
          <a:p>
            <a:pPr algn="just" eaLnBrk="1" hangingPunct="1"/>
            <a:endParaRPr lang="es-CL">
              <a:solidFill>
                <a:schemeClr val="accent1"/>
              </a:solidFill>
              <a:latin typeface="Cambria" pitchFamily="18" charset="0"/>
              <a:ea typeface="MS PGothic" pitchFamily="34" charset="-128"/>
            </a:endParaRPr>
          </a:p>
          <a:p>
            <a:pPr algn="just" eaLnBrk="1" hangingPunct="1"/>
            <a:r>
              <a:rPr lang="es-CL">
                <a:solidFill>
                  <a:schemeClr val="accent1"/>
                </a:solidFill>
                <a:latin typeface="Cambria" pitchFamily="18" charset="0"/>
                <a:ea typeface="MS PGothic" pitchFamily="34" charset="-128"/>
              </a:rPr>
              <a:t>Se han recibido un total de 383 reclamos, según el siguiente detalle: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2284413" y="398463"/>
            <a:ext cx="4692650" cy="7985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s-MX" sz="4400" dirty="0">
              <a:solidFill>
                <a:srgbClr val="3366CC"/>
              </a:solidFill>
              <a:latin typeface="+mj-lt"/>
              <a:ea typeface="ヒラギノ角ゴ Pro W3" pitchFamily="1" charset="-128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es-ES" sz="4400" dirty="0">
              <a:solidFill>
                <a:srgbClr val="3366CC"/>
              </a:solidFill>
              <a:latin typeface="+mj-lt"/>
              <a:ea typeface="ヒラギノ角ゴ Pro W3" pitchFamily="1" charset="-128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4625" y="1274763"/>
            <a:ext cx="7750175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00050" lvl="1" algn="just">
              <a:lnSpc>
                <a:spcPct val="80000"/>
              </a:lnSpc>
              <a:defRPr/>
            </a:pPr>
            <a:endParaRPr lang="es-CL" sz="2000" dirty="0">
              <a:solidFill>
                <a:srgbClr val="0057A6"/>
              </a:solidFill>
              <a:latin typeface="Calibri"/>
              <a:cs typeface="Arial"/>
            </a:endParaRPr>
          </a:p>
          <a:p>
            <a:pPr marL="0" lvl="1" algn="just">
              <a:defRPr/>
            </a:pPr>
            <a:endParaRPr lang="es-CL" sz="2400" dirty="0"/>
          </a:p>
          <a:p>
            <a:pPr marL="0" lvl="1" algn="just">
              <a:defRPr/>
            </a:pPr>
            <a:endParaRPr lang="es-CL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8463"/>
            <a:ext cx="6408738" cy="605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ChangeArrowheads="1"/>
          </p:cNvSpPr>
          <p:nvPr/>
        </p:nvSpPr>
        <p:spPr bwMode="auto">
          <a:xfrm>
            <a:off x="1476375" y="447675"/>
            <a:ext cx="4692650" cy="5953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s-ES" sz="4000" i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473075" y="1268413"/>
            <a:ext cx="77755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s-CL" sz="2000" dirty="0">
                <a:solidFill>
                  <a:srgbClr val="0057A6"/>
                </a:solidFill>
                <a:latin typeface="Calibri"/>
                <a:cs typeface="Arial"/>
              </a:rPr>
              <a:t>                          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s-CL" sz="2000" dirty="0">
                <a:solidFill>
                  <a:srgbClr val="0057A6"/>
                </a:solidFill>
                <a:latin typeface="Calibri"/>
                <a:cs typeface="Arial"/>
              </a:rPr>
              <a:t>		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s-CL" sz="2000" dirty="0">
                <a:solidFill>
                  <a:srgbClr val="0057A6"/>
                </a:solidFill>
                <a:latin typeface="Calibri"/>
                <a:cs typeface="Arial"/>
              </a:rPr>
              <a:t>				</a:t>
            </a:r>
            <a:endParaRPr lang="es-CL" sz="2000" dirty="0"/>
          </a:p>
          <a:p>
            <a:pPr marL="266700" lvl="1" algn="just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s-ES_trad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	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042988"/>
            <a:ext cx="7453313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39825"/>
            <a:ext cx="8281988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4 CuadroTexto"/>
          <p:cNvSpPr txBox="1">
            <a:spLocks noChangeArrowheads="1"/>
          </p:cNvSpPr>
          <p:nvPr/>
        </p:nvSpPr>
        <p:spPr bwMode="auto">
          <a:xfrm>
            <a:off x="1835150" y="333375"/>
            <a:ext cx="431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CL" sz="2000">
                <a:solidFill>
                  <a:schemeClr val="accent1"/>
                </a:solidFill>
                <a:latin typeface="Cambria" pitchFamily="18" charset="0"/>
                <a:ea typeface="MS PGothic" pitchFamily="34" charset="-128"/>
              </a:rPr>
              <a:t>S. Salud Viña del Mar – Quillota</a:t>
            </a:r>
          </a:p>
          <a:p>
            <a:pPr algn="ctr" eaLnBrk="1" hangingPunct="1"/>
            <a:r>
              <a:rPr lang="es-CL" sz="2000">
                <a:solidFill>
                  <a:schemeClr val="accent1"/>
                </a:solidFill>
                <a:latin typeface="Cambria" pitchFamily="18" charset="0"/>
                <a:ea typeface="MS PGothic" pitchFamily="34" charset="-128"/>
              </a:rPr>
              <a:t>Total 168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395288" y="1268413"/>
            <a:ext cx="79930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92163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MX" sz="2400" dirty="0" smtClean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pitchFamily="50" charset="0"/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4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pitchFamily="50" charset="0"/>
                <a:ea typeface="ヒラギノ角ゴ Pro W3" charset="-128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dirty="0" smtClean="0">
                <a:solidFill>
                  <a:srgbClr val="4D4D4D"/>
                </a:solidFill>
                <a:ea typeface="ヒラギノ角ゴ Pro W3" charset="-128"/>
              </a:rPr>
              <a:t>	</a:t>
            </a:r>
            <a:r>
              <a:rPr lang="es-ES" sz="2200" dirty="0" smtClean="0">
                <a:solidFill>
                  <a:srgbClr val="4D4D4D"/>
                </a:solidFill>
              </a:rPr>
              <a:t>FONASA</a:t>
            </a:r>
            <a:r>
              <a:rPr lang="es-ES" sz="2200" b="0" dirty="0" smtClean="0">
                <a:solidFill>
                  <a:srgbClr val="4D4D4D"/>
                </a:solidFill>
              </a:rPr>
              <a:t> es el organismo público encargado de otorgar cobertura de atención en salud, tanto a las personas que cotizan el 7% de sus ingresos mensuales en </a:t>
            </a:r>
            <a:r>
              <a:rPr lang="es-ES" sz="2200" dirty="0" smtClean="0">
                <a:solidFill>
                  <a:srgbClr val="4D4D4D"/>
                </a:solidFill>
              </a:rPr>
              <a:t>FONASA</a:t>
            </a:r>
            <a:r>
              <a:rPr lang="es-ES" sz="2200" b="0" dirty="0" smtClean="0">
                <a:solidFill>
                  <a:srgbClr val="4D4D4D"/>
                </a:solidFill>
              </a:rPr>
              <a:t>, como a aquellas que, por carecer de recursos propios, financia el Estado a través de un aporte fiscal directo.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dirty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dirty="0" smtClean="0"/>
              <a:t>	</a:t>
            </a:r>
            <a:r>
              <a:rPr lang="es-ES" sz="2200" dirty="0" smtClean="0">
                <a:solidFill>
                  <a:srgbClr val="4D4D4D"/>
                </a:solidFill>
              </a:rPr>
              <a:t>FONASA</a:t>
            </a:r>
            <a:r>
              <a:rPr lang="es-ES" sz="2200" b="0" dirty="0" smtClean="0">
                <a:solidFill>
                  <a:srgbClr val="4D4D4D"/>
                </a:solidFill>
              </a:rPr>
              <a:t> brinda cobertura en salud a más de 13 millones de personas, sin exclusión de edad, sexo, nivel de ingreso, número de cargas familiares ni enfermedades preexistentes.</a:t>
            </a:r>
            <a:r>
              <a:rPr lang="es-ES" sz="2200" dirty="0" smtClean="0"/>
              <a:t>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dirty="0" smtClean="0"/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dirty="0" smtClean="0"/>
          </a:p>
        </p:txBody>
      </p:sp>
      <p:sp>
        <p:nvSpPr>
          <p:cNvPr id="3075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Qué es FONASA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 bwMode="auto">
          <a:xfrm>
            <a:off x="900113" y="1484313"/>
            <a:ext cx="72723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L" sz="1800" smtClean="0">
                <a:solidFill>
                  <a:schemeClr val="accent1"/>
                </a:solidFill>
                <a:latin typeface="Cambria" pitchFamily="18" charset="0"/>
              </a:rPr>
              <a:t>Del total de casos de reclamos recibidos al 25 de mayo del presente año, solo un 27% corresponden  a Garantía de Oportunidad reclamada durante los 30 días posterior a su vencimiento, es decir, aquellos tipificados como Auge 30 días.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8375650" cy="286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3 CuadroTexto"/>
          <p:cNvSpPr txBox="1">
            <a:spLocks noChangeArrowheads="1"/>
          </p:cNvSpPr>
          <p:nvPr/>
        </p:nvSpPr>
        <p:spPr bwMode="auto">
          <a:xfrm>
            <a:off x="971550" y="333375"/>
            <a:ext cx="5184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CL">
                <a:solidFill>
                  <a:schemeClr val="accent1"/>
                </a:solidFill>
                <a:ea typeface="MS PGothic" pitchFamily="34" charset="-128"/>
              </a:rPr>
              <a:t>RECLAMOS DE GARANTIAS  DE OPORTUNIDAD (GO) INCUMPLIDAS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617788"/>
            <a:ext cx="579596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88913"/>
            <a:ext cx="410368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1 CuadroTexto"/>
          <p:cNvSpPr txBox="1">
            <a:spLocks noChangeArrowheads="1"/>
          </p:cNvSpPr>
          <p:nvPr/>
        </p:nvSpPr>
        <p:spPr bwMode="auto">
          <a:xfrm>
            <a:off x="4211638" y="1125538"/>
            <a:ext cx="3313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s-CL">
                <a:solidFill>
                  <a:schemeClr val="accent1"/>
                </a:solidFill>
                <a:ea typeface="MS PGothic" pitchFamily="34" charset="-128"/>
              </a:rPr>
              <a:t>RECLAMOS DE GO INCUMPLIDAS  Total 103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813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L" smtClean="0"/>
              <a:t>Gracias 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7"/>
          <p:cNvSpPr txBox="1">
            <a:spLocks noChangeArrowheads="1"/>
          </p:cNvSpPr>
          <p:nvPr/>
        </p:nvSpPr>
        <p:spPr bwMode="auto">
          <a:xfrm>
            <a:off x="2209800" y="3810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sz="2400">
                <a:latin typeface="Times New Roman" pitchFamily="18" charset="0"/>
              </a:rPr>
              <a:t>¿QUÉ ES EL FONASA?</a:t>
            </a:r>
            <a:endParaRPr lang="es-ES" sz="2400">
              <a:latin typeface="Times New Roman" pitchFamily="18" charset="0"/>
            </a:endParaRPr>
          </a:p>
        </p:txBody>
      </p:sp>
      <p:grpSp>
        <p:nvGrpSpPr>
          <p:cNvPr id="4099" name="2 Grupo"/>
          <p:cNvGrpSpPr>
            <a:grpSpLocks/>
          </p:cNvGrpSpPr>
          <p:nvPr/>
        </p:nvGrpSpPr>
        <p:grpSpPr bwMode="auto">
          <a:xfrm>
            <a:off x="0" y="1290638"/>
            <a:ext cx="9144000" cy="5567362"/>
            <a:chOff x="0" y="1290638"/>
            <a:chExt cx="9144000" cy="5567362"/>
          </a:xfrm>
        </p:grpSpPr>
        <p:sp>
          <p:nvSpPr>
            <p:cNvPr id="2" name="Oval 6"/>
            <p:cNvSpPr>
              <a:spLocks noChangeArrowheads="1"/>
            </p:cNvSpPr>
            <p:nvPr/>
          </p:nvSpPr>
          <p:spPr bwMode="auto">
            <a:xfrm>
              <a:off x="3394075" y="1676400"/>
              <a:ext cx="2209800" cy="685800"/>
            </a:xfrm>
            <a:prstGeom prst="ellipse">
              <a:avLst/>
            </a:prstGeom>
            <a:gradFill rotWithShape="0">
              <a:gsLst>
                <a:gs pos="0">
                  <a:srgbClr val="0000FF"/>
                </a:gs>
                <a:gs pos="50000">
                  <a:srgbClr val="F8F8F8"/>
                </a:gs>
                <a:gs pos="100000">
                  <a:srgbClr val="0000FF"/>
                </a:gs>
              </a:gsLst>
              <a:lin ang="5400000" scaled="1"/>
            </a:gra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s-ES_tradnl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FONASA</a:t>
              </a:r>
            </a:p>
          </p:txBody>
        </p:sp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3198813" y="3352800"/>
              <a:ext cx="2832100" cy="132080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defTabSz="762000" eaLnBrk="0" hangingPunct="0"/>
              <a:r>
                <a:rPr lang="es-ES_tradnl" sz="2000">
                  <a:solidFill>
                    <a:schemeClr val="accent2"/>
                  </a:solidFill>
                  <a:latin typeface="Arial" pitchFamily="34" charset="0"/>
                </a:rPr>
                <a:t>Garante del Acceso, </a:t>
              </a:r>
            </a:p>
            <a:p>
              <a:pPr defTabSz="762000" eaLnBrk="0" hangingPunct="0"/>
              <a:r>
                <a:rPr lang="es-ES_tradnl" sz="2000">
                  <a:solidFill>
                    <a:schemeClr val="accent2"/>
                  </a:solidFill>
                  <a:latin typeface="Arial" pitchFamily="34" charset="0"/>
                </a:rPr>
                <a:t> Oportunidad, Calidad y Protección Financiera</a:t>
              </a:r>
            </a:p>
          </p:txBody>
        </p:sp>
        <p:sp>
          <p:nvSpPr>
            <p:cNvPr id="4102" name="Oval 8"/>
            <p:cNvSpPr>
              <a:spLocks noChangeArrowheads="1"/>
            </p:cNvSpPr>
            <p:nvPr/>
          </p:nvSpPr>
          <p:spPr bwMode="auto">
            <a:xfrm>
              <a:off x="6324600" y="4343400"/>
              <a:ext cx="2438400" cy="1066800"/>
            </a:xfrm>
            <a:prstGeom prst="ellipse">
              <a:avLst/>
            </a:prstGeom>
            <a:gradFill rotWithShape="0">
              <a:gsLst>
                <a:gs pos="0">
                  <a:srgbClr val="FF9999"/>
                </a:gs>
                <a:gs pos="50000">
                  <a:srgbClr val="F8F8F8"/>
                </a:gs>
                <a:gs pos="100000">
                  <a:srgbClr val="FF9999"/>
                </a:gs>
              </a:gsLst>
              <a:lin ang="5400000" scaled="1"/>
            </a:gradFill>
            <a:ln w="38100">
              <a:solidFill>
                <a:srgbClr val="FF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s-ES_tradnl" sz="2000">
                  <a:latin typeface="Tahoma" pitchFamily="34" charset="0"/>
                </a:rPr>
                <a:t>Prestadores</a:t>
              </a:r>
            </a:p>
          </p:txBody>
        </p:sp>
        <p:sp>
          <p:nvSpPr>
            <p:cNvPr id="4103" name="Oval 9"/>
            <p:cNvSpPr>
              <a:spLocks noChangeArrowheads="1"/>
            </p:cNvSpPr>
            <p:nvPr/>
          </p:nvSpPr>
          <p:spPr bwMode="auto">
            <a:xfrm>
              <a:off x="533400" y="4724400"/>
              <a:ext cx="2209800" cy="685800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8F8F8"/>
                </a:gs>
                <a:gs pos="100000">
                  <a:srgbClr val="FFFF99"/>
                </a:gs>
              </a:gsLst>
              <a:lin ang="5400000" scaled="1"/>
            </a:gradFill>
            <a:ln w="38100">
              <a:solidFill>
                <a:srgbClr val="FFCC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s-ES_tradnl" sz="2200">
                  <a:solidFill>
                    <a:srgbClr val="6699FF"/>
                  </a:solidFill>
                  <a:latin typeface="Tahoma" pitchFamily="34" charset="0"/>
                </a:rPr>
                <a:t>Beneficiarios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533400" y="3200400"/>
              <a:ext cx="1990725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defTabSz="762000" eaLnBrk="0" hangingPunct="0">
                <a:defRPr/>
              </a:pPr>
              <a:r>
                <a:rPr kumimoji="1" lang="es-ES_tradnl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RECAUDADOR</a:t>
              </a:r>
            </a:p>
          </p:txBody>
        </p:sp>
        <p:sp>
          <p:nvSpPr>
            <p:cNvPr id="4105" name="Line 12"/>
            <p:cNvSpPr>
              <a:spLocks noChangeShapeType="1"/>
            </p:cNvSpPr>
            <p:nvPr/>
          </p:nvSpPr>
          <p:spPr bwMode="auto">
            <a:xfrm>
              <a:off x="2971800" y="5105400"/>
              <a:ext cx="32226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06" name="Line 13"/>
            <p:cNvSpPr>
              <a:spLocks noChangeShapeType="1"/>
            </p:cNvSpPr>
            <p:nvPr/>
          </p:nvSpPr>
          <p:spPr bwMode="auto">
            <a:xfrm flipV="1">
              <a:off x="1905000" y="2420938"/>
              <a:ext cx="1527175" cy="207486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07" name="AutoShape 14"/>
            <p:cNvSpPr>
              <a:spLocks noChangeArrowheads="1"/>
            </p:cNvSpPr>
            <p:nvPr/>
          </p:nvSpPr>
          <p:spPr bwMode="auto">
            <a:xfrm rot="16200000" flipH="1">
              <a:off x="4199731" y="2547144"/>
              <a:ext cx="598488" cy="527050"/>
            </a:xfrm>
            <a:prstGeom prst="rightArrow">
              <a:avLst>
                <a:gd name="adj1" fmla="val 50000"/>
                <a:gd name="adj2" fmla="val 56814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108" name="Line 15"/>
            <p:cNvSpPr>
              <a:spLocks noChangeShapeType="1"/>
            </p:cNvSpPr>
            <p:nvPr/>
          </p:nvSpPr>
          <p:spPr bwMode="auto">
            <a:xfrm>
              <a:off x="5486400" y="2438400"/>
              <a:ext cx="1981200" cy="1828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4109" name="Group 23"/>
            <p:cNvGrpSpPr>
              <a:grpSpLocks/>
            </p:cNvGrpSpPr>
            <p:nvPr/>
          </p:nvGrpSpPr>
          <p:grpSpPr bwMode="auto">
            <a:xfrm>
              <a:off x="5603875" y="1290638"/>
              <a:ext cx="3540125" cy="1778000"/>
              <a:chOff x="3768" y="805"/>
              <a:chExt cx="1992" cy="912"/>
            </a:xfrm>
          </p:grpSpPr>
          <p:sp>
            <p:nvSpPr>
              <p:cNvPr id="4116" name="AutoShape 20"/>
              <p:cNvSpPr>
                <a:spLocks noChangeArrowheads="1"/>
              </p:cNvSpPr>
              <p:nvPr/>
            </p:nvSpPr>
            <p:spPr bwMode="auto">
              <a:xfrm>
                <a:off x="3768" y="805"/>
                <a:ext cx="1968" cy="912"/>
              </a:xfrm>
              <a:prstGeom prst="cloudCallout">
                <a:avLst>
                  <a:gd name="adj1" fmla="val -16921"/>
                  <a:gd name="adj2" fmla="val 7072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s-ES_tradnl" sz="2400">
                  <a:latin typeface="Times New Roman" pitchFamily="18" charset="0"/>
                </a:endParaRPr>
              </a:p>
            </p:txBody>
          </p:sp>
          <p:sp>
            <p:nvSpPr>
              <p:cNvPr id="4117" name="Text Box 19"/>
              <p:cNvSpPr txBox="1">
                <a:spLocks noChangeArrowheads="1"/>
              </p:cNvSpPr>
              <p:nvPr/>
            </p:nvSpPr>
            <p:spPr bwMode="auto">
              <a:xfrm>
                <a:off x="3936" y="864"/>
                <a:ext cx="1824" cy="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s-MX" sz="1400"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s-MX" sz="1400">
                    <a:latin typeface="Times New Roman" pitchFamily="18" charset="0"/>
                  </a:rPr>
                  <a:t>CONVENIOS  MAI-MLE</a:t>
                </a:r>
              </a:p>
              <a:p>
                <a:pPr>
                  <a:spcBef>
                    <a:spcPct val="50000"/>
                  </a:spcBef>
                </a:pPr>
                <a:r>
                  <a:rPr lang="es-MX" sz="1400">
                    <a:latin typeface="Times New Roman" pitchFamily="18" charset="0"/>
                  </a:rPr>
                  <a:t>COMPROMISOS DE GESTION SS</a:t>
                </a:r>
              </a:p>
              <a:p>
                <a:pPr>
                  <a:spcBef>
                    <a:spcPct val="50000"/>
                  </a:spcBef>
                </a:pPr>
                <a:r>
                  <a:rPr lang="es-MX" sz="1400">
                    <a:latin typeface="Times New Roman" pitchFamily="18" charset="0"/>
                  </a:rPr>
                  <a:t>CONTRATOS  CON  PRIV. ( SS)</a:t>
                </a:r>
              </a:p>
              <a:p>
                <a:pPr>
                  <a:spcBef>
                    <a:spcPct val="50000"/>
                  </a:spcBef>
                </a:pPr>
                <a:endParaRPr lang="es-ES" sz="1400">
                  <a:latin typeface="Times New Roman" pitchFamily="18" charset="0"/>
                </a:endParaRPr>
              </a:p>
            </p:txBody>
          </p:sp>
        </p:grpSp>
        <p:grpSp>
          <p:nvGrpSpPr>
            <p:cNvPr id="4110" name="Group 25"/>
            <p:cNvGrpSpPr>
              <a:grpSpLocks/>
            </p:cNvGrpSpPr>
            <p:nvPr/>
          </p:nvGrpSpPr>
          <p:grpSpPr bwMode="auto">
            <a:xfrm>
              <a:off x="6629400" y="5867400"/>
              <a:ext cx="2057400" cy="990600"/>
              <a:chOff x="4176" y="3696"/>
              <a:chExt cx="1296" cy="624"/>
            </a:xfrm>
          </p:grpSpPr>
          <p:sp>
            <p:nvSpPr>
              <p:cNvPr id="4114" name="AutoShape 21"/>
              <p:cNvSpPr>
                <a:spLocks noChangeArrowheads="1"/>
              </p:cNvSpPr>
              <p:nvPr/>
            </p:nvSpPr>
            <p:spPr bwMode="auto">
              <a:xfrm>
                <a:off x="4176" y="3696"/>
                <a:ext cx="1296" cy="624"/>
              </a:xfrm>
              <a:prstGeom prst="cloudCallout">
                <a:avLst>
                  <a:gd name="adj1" fmla="val -19060"/>
                  <a:gd name="adj2" fmla="val -1078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s-ES_tradnl" sz="2400">
                  <a:latin typeface="Times New Roman" pitchFamily="18" charset="0"/>
                </a:endParaRPr>
              </a:p>
            </p:txBody>
          </p:sp>
          <p:sp>
            <p:nvSpPr>
              <p:cNvPr id="4115" name="Text Box 16"/>
              <p:cNvSpPr txBox="1">
                <a:spLocks noChangeArrowheads="1"/>
              </p:cNvSpPr>
              <p:nvPr/>
            </p:nvSpPr>
            <p:spPr bwMode="auto">
              <a:xfrm>
                <a:off x="4272" y="3792"/>
                <a:ext cx="1152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s-MX" sz="1400">
                    <a:latin typeface="Times New Roman" pitchFamily="18" charset="0"/>
                  </a:rPr>
                  <a:t>PUBLICOS</a:t>
                </a:r>
              </a:p>
              <a:p>
                <a:pPr>
                  <a:spcBef>
                    <a:spcPct val="50000"/>
                  </a:spcBef>
                </a:pPr>
                <a:r>
                  <a:rPr lang="es-MX" sz="1400">
                    <a:latin typeface="Times New Roman" pitchFamily="18" charset="0"/>
                  </a:rPr>
                  <a:t>PRIVADOS</a:t>
                </a:r>
                <a:endParaRPr lang="es-ES" sz="1400">
                  <a:latin typeface="Times New Roman" pitchFamily="18" charset="0"/>
                </a:endParaRPr>
              </a:p>
            </p:txBody>
          </p:sp>
        </p:grpSp>
        <p:grpSp>
          <p:nvGrpSpPr>
            <p:cNvPr id="4111" name="Group 24"/>
            <p:cNvGrpSpPr>
              <a:grpSpLocks/>
            </p:cNvGrpSpPr>
            <p:nvPr/>
          </p:nvGrpSpPr>
          <p:grpSpPr bwMode="auto">
            <a:xfrm>
              <a:off x="0" y="1371600"/>
              <a:ext cx="2133600" cy="1143000"/>
              <a:chOff x="0" y="864"/>
              <a:chExt cx="1344" cy="720"/>
            </a:xfrm>
          </p:grpSpPr>
          <p:sp>
            <p:nvSpPr>
              <p:cNvPr id="4112" name="AutoShape 22"/>
              <p:cNvSpPr>
                <a:spLocks noChangeArrowheads="1"/>
              </p:cNvSpPr>
              <p:nvPr/>
            </p:nvSpPr>
            <p:spPr bwMode="auto">
              <a:xfrm>
                <a:off x="0" y="864"/>
                <a:ext cx="1344" cy="720"/>
              </a:xfrm>
              <a:prstGeom prst="cloudCallout">
                <a:avLst>
                  <a:gd name="adj1" fmla="val 27903"/>
                  <a:gd name="adj2" fmla="val 10291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0" hangingPunct="0"/>
                <a:endParaRPr lang="es-ES_tradnl" sz="2400">
                  <a:latin typeface="Times New Roman" pitchFamily="18" charset="0"/>
                </a:endParaRPr>
              </a:p>
            </p:txBody>
          </p:sp>
          <p:sp>
            <p:nvSpPr>
              <p:cNvPr id="4113" name="Text Box 18"/>
              <p:cNvSpPr txBox="1">
                <a:spLocks noChangeArrowheads="1"/>
              </p:cNvSpPr>
              <p:nvPr/>
            </p:nvSpPr>
            <p:spPr bwMode="auto">
              <a:xfrm>
                <a:off x="0" y="1056"/>
                <a:ext cx="1344" cy="3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s-MX" sz="1400">
                    <a:latin typeface="Times New Roman" pitchFamily="18" charset="0"/>
                  </a:rPr>
                  <a:t>COTIZACIONES</a:t>
                </a:r>
              </a:p>
              <a:p>
                <a:pPr>
                  <a:spcBef>
                    <a:spcPct val="50000"/>
                  </a:spcBef>
                </a:pPr>
                <a:r>
                  <a:rPr lang="es-MX" sz="1400">
                    <a:latin typeface="Times New Roman" pitchFamily="18" charset="0"/>
                  </a:rPr>
                  <a:t>COPAGOS</a:t>
                </a:r>
                <a:endParaRPr lang="es-ES" sz="1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273050" y="512763"/>
            <a:ext cx="6110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CL" b="0"/>
          </a:p>
          <a:p>
            <a:pPr eaLnBrk="1" hangingPunct="1"/>
            <a:endParaRPr lang="es-CL" b="0"/>
          </a:p>
        </p:txBody>
      </p:sp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323850" y="1035050"/>
            <a:ext cx="7993063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92163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MX" sz="2400" smtClean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pitchFamily="50" charset="0"/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40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pitchFamily="50" charset="0"/>
                <a:ea typeface="ヒラギノ角ゴ Pro W3" charset="-128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4D4D4D"/>
                </a:solidFill>
                <a:ea typeface="ヒラギノ角ゴ Pro W3" charset="-128"/>
              </a:rPr>
              <a:t>	</a:t>
            </a:r>
            <a:r>
              <a:rPr lang="es-ES" sz="2200" b="0" smtClean="0">
                <a:solidFill>
                  <a:srgbClr val="4D4D4D"/>
                </a:solidFill>
              </a:rPr>
              <a:t>Sus funciones principales son: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Char char="•"/>
              <a:defRPr/>
            </a:pPr>
            <a:r>
              <a:rPr lang="es-ES" sz="2200" smtClean="0">
                <a:solidFill>
                  <a:srgbClr val="4D4D4D"/>
                </a:solidFill>
              </a:rPr>
              <a:t>recaudar</a:t>
            </a:r>
            <a:r>
              <a:rPr lang="es-ES" sz="2200" b="0" smtClean="0">
                <a:solidFill>
                  <a:srgbClr val="4D4D4D"/>
                </a:solidFill>
              </a:rPr>
              <a:t>, </a:t>
            </a:r>
            <a:r>
              <a:rPr lang="es-ES" sz="2200" smtClean="0">
                <a:solidFill>
                  <a:srgbClr val="4D4D4D"/>
                </a:solidFill>
              </a:rPr>
              <a:t>administrar</a:t>
            </a:r>
            <a:r>
              <a:rPr lang="es-ES" sz="2200" b="0" smtClean="0">
                <a:solidFill>
                  <a:srgbClr val="4D4D4D"/>
                </a:solidFill>
              </a:rPr>
              <a:t> y </a:t>
            </a:r>
            <a:r>
              <a:rPr lang="es-ES" sz="2200" smtClean="0">
                <a:solidFill>
                  <a:srgbClr val="4D4D4D"/>
                </a:solidFill>
              </a:rPr>
              <a:t>distribuir</a:t>
            </a:r>
            <a:r>
              <a:rPr lang="es-ES" sz="2200" b="0" smtClean="0">
                <a:solidFill>
                  <a:srgbClr val="4D4D4D"/>
                </a:solidFill>
              </a:rPr>
              <a:t> los recursos financieros del sector salud;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Char char="•"/>
              <a:defRPr/>
            </a:pPr>
            <a:r>
              <a:rPr lang="es-ES" sz="2200" b="0" smtClean="0">
                <a:solidFill>
                  <a:srgbClr val="4D4D4D"/>
                </a:solidFill>
              </a:rPr>
              <a:t>financiar las prestaciones de salud otorgadas a sus beneficiarios;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Char char="•"/>
              <a:defRPr/>
            </a:pPr>
            <a:r>
              <a:rPr lang="es-ES" sz="2200" b="0" smtClean="0">
                <a:solidFill>
                  <a:srgbClr val="4D4D4D"/>
                </a:solidFill>
              </a:rPr>
              <a:t> identificar a los asegurados e informarles adecuadamente sobre sus derechos;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Char char="•"/>
              <a:defRPr/>
            </a:pPr>
            <a:r>
              <a:rPr lang="es-ES" sz="2200" b="0" smtClean="0">
                <a:solidFill>
                  <a:srgbClr val="4D4D4D"/>
                </a:solidFill>
              </a:rPr>
              <a:t>conocer y resolver reclamos;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Char char="•"/>
              <a:defRPr/>
            </a:pPr>
            <a:r>
              <a:rPr lang="es-ES" sz="2200" b="0" smtClean="0">
                <a:solidFill>
                  <a:srgbClr val="4D4D4D"/>
                </a:solidFill>
              </a:rPr>
              <a:t>fiscalizar las cotizaciones de salud y los recursos destinados a prestaciones.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z="2200" b="0" smtClean="0">
                <a:solidFill>
                  <a:srgbClr val="4D4D4D"/>
                </a:solidFill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mtClean="0"/>
              <a:t> </a:t>
            </a:r>
            <a:endParaRPr lang="es-ES" sz="2200" smtClean="0"/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smtClean="0"/>
          </a:p>
        </p:txBody>
      </p:sp>
      <p:sp>
        <p:nvSpPr>
          <p:cNvPr id="5124" name="Text Box 1026"/>
          <p:cNvSpPr txBox="1">
            <a:spLocks noChangeArrowheads="1"/>
          </p:cNvSpPr>
          <p:nvPr/>
        </p:nvSpPr>
        <p:spPr bwMode="auto">
          <a:xfrm>
            <a:off x="250825" y="549275"/>
            <a:ext cx="69135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Funciones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395288" y="1268413"/>
            <a:ext cx="28813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92163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40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pitchFamily="50" charset="0"/>
                <a:ea typeface="ヒラギノ角ゴ Pro W3" charset="-128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4D4D4D"/>
                </a:solidFill>
                <a:ea typeface="ヒラギノ角ゴ Pro W3" charset="-128"/>
              </a:rPr>
              <a:t>	</a:t>
            </a:r>
            <a:r>
              <a:rPr lang="es-CL" sz="2200" smtClean="0">
                <a:solidFill>
                  <a:srgbClr val="4D4D4D"/>
                </a:solidFill>
                <a:ea typeface="ヒラギノ角ゴ Pro W3" charset="-128"/>
              </a:rPr>
              <a:t>FONASA</a:t>
            </a:r>
            <a:r>
              <a:rPr lang="es-CL" sz="2200" b="0" smtClean="0">
                <a:solidFill>
                  <a:srgbClr val="777777"/>
                </a:solidFill>
                <a:ea typeface="ヒラギノ角ゴ Pro W3" charset="-128"/>
              </a:rPr>
              <a:t> dispone de un Plan Integral de Salud único.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b="0" smtClean="0">
              <a:solidFill>
                <a:srgbClr val="777777"/>
              </a:solidFill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777777"/>
                </a:solidFill>
                <a:ea typeface="ヒラギノ角ゴ Pro W3" charset="-128"/>
              </a:rPr>
              <a:t>	Bonifica total o parcialmente, las atenciones de salud que le son otorgadas a sus asegurados, en la red pública o red pública en convenio.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b="0" smtClean="0">
              <a:solidFill>
                <a:srgbClr val="777777"/>
              </a:solidFill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smtClean="0"/>
          </a:p>
        </p:txBody>
      </p:sp>
      <p:sp>
        <p:nvSpPr>
          <p:cNvPr id="6147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Plan de Salud </a:t>
            </a:r>
          </a:p>
        </p:txBody>
      </p:sp>
      <p:pic>
        <p:nvPicPr>
          <p:cNvPr id="6148" name="Picture 6" descr="primari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300163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especialidad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560888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exame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2903538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4535488" y="1327150"/>
            <a:ext cx="4321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Atención Primaria de Salud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Gratuidad en las atenciones otorgadas a los asegurados en los consultorios de atención primaria del país.</a:t>
            </a:r>
            <a:r>
              <a:rPr lang="es-ES"/>
              <a:t>  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4608513" y="4560888"/>
            <a:ext cx="44275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Atenciones de Especialidad y Hospitalarias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Co-pagos de acuerdo a tramo del asegurado para consultas de especialidad, exámenes y procedimientos, entre otros.</a:t>
            </a:r>
            <a:r>
              <a:rPr lang="es-ES">
                <a:solidFill>
                  <a:srgbClr val="777777"/>
                </a:solidFill>
              </a:rPr>
              <a:t>  </a:t>
            </a:r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4608513" y="2859088"/>
            <a:ext cx="42481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Examen de Medicina Preventiva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Exámenes gratuitos en el consultorio, según edad y condición específica de salud del asegurado.</a:t>
            </a:r>
            <a:r>
              <a:rPr lang="es-ES"/>
              <a:t> </a:t>
            </a:r>
          </a:p>
          <a:p>
            <a:pPr eaLnBrk="0" hangingPunct="0"/>
            <a:r>
              <a:rPr lang="es-E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481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Plan de Salud</a:t>
            </a:r>
          </a:p>
        </p:txBody>
      </p:sp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395288" y="1963738"/>
            <a:ext cx="288131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92163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MX" sz="2400" smtClean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pitchFamily="50" charset="0"/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40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pitchFamily="50" charset="0"/>
                <a:ea typeface="ヒラギノ角ゴ Pro W3" charset="-128"/>
              </a:rPr>
              <a:t>	</a:t>
            </a:r>
            <a:r>
              <a:rPr lang="es-CL" sz="2200" b="0" smtClean="0">
                <a:solidFill>
                  <a:srgbClr val="4D4D4D"/>
                </a:solidFill>
                <a:ea typeface="ヒラギノ角ゴ Pro W3" charset="-128"/>
              </a:rPr>
              <a:t>	</a:t>
            </a:r>
            <a:endParaRPr lang="es-CL" sz="2200" b="0" smtClean="0">
              <a:solidFill>
                <a:srgbClr val="777777"/>
              </a:solidFill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777777"/>
                </a:solidFill>
                <a:ea typeface="ヒラギノ角ゴ Pro W3" charset="-128"/>
              </a:rPr>
              <a:t>	Utilice adecuadamente los productos, servicios y/o beneficios que </a:t>
            </a:r>
            <a:r>
              <a:rPr lang="es-CL" sz="2200" smtClean="0">
                <a:solidFill>
                  <a:srgbClr val="4D4D4D"/>
                </a:solidFill>
                <a:ea typeface="ヒラギノ角ゴ Pro W3" charset="-128"/>
              </a:rPr>
              <a:t>FONASA</a:t>
            </a:r>
            <a:r>
              <a:rPr lang="es-CL" sz="2200" b="0" smtClean="0">
                <a:solidFill>
                  <a:srgbClr val="777777"/>
                </a:solidFill>
                <a:ea typeface="ヒラギノ角ゴ Pro W3" charset="-128"/>
              </a:rPr>
              <a:t> tiene a su disposición.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777777"/>
                </a:solidFill>
                <a:ea typeface="ヒラギノ角ゴ Pro W3" charset="-128"/>
              </a:rPr>
              <a:t>	</a:t>
            </a: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mtClean="0"/>
              <a:t> </a:t>
            </a:r>
            <a:endParaRPr lang="es-ES" sz="2200" smtClean="0"/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4787900" y="2914650"/>
            <a:ext cx="41036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AUGE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Todo asegurado debe exigir para los problemas de salud Auge, acceso a la atención, con plazos máximos, protección financiera y calidad.</a:t>
            </a:r>
            <a:r>
              <a:rPr lang="es-ES"/>
              <a:t>  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859338" y="4641850"/>
            <a:ext cx="4248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Seguro Catastrófico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Gratuidad en la red pública para intervenciones quirúrgicas de alto costo y alta complejidad, incluidas en este Programa.</a:t>
            </a:r>
            <a:r>
              <a:rPr lang="es-ES"/>
              <a:t> </a:t>
            </a:r>
          </a:p>
          <a:p>
            <a:pPr eaLnBrk="0" hangingPunct="0"/>
            <a:r>
              <a:rPr lang="es-ES"/>
              <a:t> </a:t>
            </a:r>
          </a:p>
        </p:txBody>
      </p:sp>
      <p:pic>
        <p:nvPicPr>
          <p:cNvPr id="7174" name="Picture 7" descr="au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25775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segur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94250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4714875" y="1143000"/>
            <a:ext cx="42846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Atención de Emergencia Riesgo Vital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Ningún servicio de urgencia público o privado puede condicionar la atención de riesgo vital a la entrega de un instrumento financiero.</a:t>
            </a:r>
            <a:r>
              <a:rPr lang="es-ES" sz="1600" b="0">
                <a:solidFill>
                  <a:srgbClr val="777777"/>
                </a:solidFill>
              </a:rPr>
              <a:t>  </a:t>
            </a:r>
          </a:p>
        </p:txBody>
      </p:sp>
      <p:pic>
        <p:nvPicPr>
          <p:cNvPr id="7177" name="Picture 10" descr="urgencia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09688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481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Plan de Salud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752975" y="817563"/>
            <a:ext cx="44275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Programas Especiales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Acceso a beneficios especiales en la red pública para grupos específicos de la población asegurada.</a:t>
            </a:r>
            <a:r>
              <a:rPr lang="es-ES"/>
              <a:t>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786313" y="2300288"/>
            <a:ext cx="43576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Atención Ambulatoria Libre Elección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Asegurados de los tramos B, C y D pueden elegir atenderse con médicos, especialistas y centros de salud en convenio con FONASA</a:t>
            </a:r>
            <a:r>
              <a:rPr lang="es-ES">
                <a:solidFill>
                  <a:srgbClr val="777777"/>
                </a:solidFill>
              </a:rPr>
              <a:t>.</a:t>
            </a:r>
          </a:p>
        </p:txBody>
      </p:sp>
      <p:pic>
        <p:nvPicPr>
          <p:cNvPr id="8197" name="Picture 6" descr="programa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889000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ambulatori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00300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ospitalari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913188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pad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5397500"/>
            <a:ext cx="116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4787900" y="3952875"/>
            <a:ext cx="41767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Atención Hospitalaria Libre Elección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Asegurados de los tramos B, C y D pueden elegir atenderse en clínicas y hospitales privados en convenio con FONASA.  </a:t>
            </a: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4787900" y="5407025"/>
            <a:ext cx="4032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>
                <a:solidFill>
                  <a:srgbClr val="4D4D4D"/>
                </a:solidFill>
              </a:rPr>
              <a:t>Cuenta Conocida PAD</a:t>
            </a:r>
          </a:p>
          <a:p>
            <a:pPr eaLnBrk="0" hangingPunct="0"/>
            <a:r>
              <a:rPr lang="es-ES" b="0">
                <a:solidFill>
                  <a:srgbClr val="777777"/>
                </a:solidFill>
              </a:rPr>
              <a:t>Conozca antes de su operación el valor total de su cuenta. No existirán cobros adicionales por ningún otro concepto.  </a:t>
            </a:r>
          </a:p>
        </p:txBody>
      </p:sp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395288" y="765175"/>
            <a:ext cx="288131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92163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MX" sz="2400" smtClean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pitchFamily="50" charset="0"/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40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pitchFamily="50" charset="0"/>
                <a:ea typeface="ヒラギノ角ゴ Pro W3" charset="-128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4D4D4D"/>
                </a:solidFill>
                <a:ea typeface="ヒラギノ角ゴ Pro W3" charset="-128"/>
              </a:rPr>
              <a:t>	</a:t>
            </a:r>
            <a:endParaRPr lang="es-CL" sz="2200" b="0" smtClean="0">
              <a:solidFill>
                <a:srgbClr val="777777"/>
              </a:solidFill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b="0" smtClean="0">
              <a:solidFill>
                <a:srgbClr val="777777"/>
              </a:solidFill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777777"/>
                </a:solidFill>
                <a:ea typeface="ヒラギノ角ゴ Pro W3" charset="-128"/>
              </a:rPr>
              <a:t>	Para acceder en forma expedita a los beneficios que otorga </a:t>
            </a:r>
            <a:r>
              <a:rPr lang="es-CL" sz="2200" smtClean="0">
                <a:solidFill>
                  <a:srgbClr val="4D4D4D"/>
                </a:solidFill>
                <a:ea typeface="ヒラギノ角ゴ Pro W3" charset="-128"/>
              </a:rPr>
              <a:t>FONASA</a:t>
            </a:r>
            <a:r>
              <a:rPr lang="es-CL" sz="2200" b="0" smtClean="0">
                <a:solidFill>
                  <a:srgbClr val="777777"/>
                </a:solidFill>
                <a:ea typeface="ヒラギノ角ゴ Pro W3" charset="-128"/>
              </a:rPr>
              <a:t>, verifique que su empleador realice en forma mensual el correcto y oportuno pago de sus cotizaciones de salud.</a:t>
            </a: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mtClean="0"/>
              <a:t> </a:t>
            </a:r>
            <a:endParaRPr lang="es-ES" sz="2200" smtClean="0"/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Clasificación</a:t>
            </a:r>
          </a:p>
        </p:txBody>
      </p:sp>
      <p:sp>
        <p:nvSpPr>
          <p:cNvPr id="29699" name="Text Box 1026"/>
          <p:cNvSpPr txBox="1">
            <a:spLocks noChangeArrowheads="1"/>
          </p:cNvSpPr>
          <p:nvPr/>
        </p:nvSpPr>
        <p:spPr bwMode="auto">
          <a:xfrm>
            <a:off x="395288" y="765175"/>
            <a:ext cx="799306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92163" indent="-3429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MX" sz="2400" smtClean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obCL" pitchFamily="50" charset="0"/>
              <a:ea typeface="ヒラギノ角ゴ Pro W3" charset="-128"/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40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obCL" pitchFamily="50" charset="0"/>
                <a:ea typeface="ヒラギノ角ゴ Pro W3" charset="-128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CL" sz="2200" b="0" smtClean="0">
                <a:solidFill>
                  <a:srgbClr val="4D4D4D"/>
                </a:solidFill>
                <a:ea typeface="ヒラギノ角ゴ Pro W3" charset="-128"/>
              </a:rPr>
              <a:t>	</a:t>
            </a:r>
            <a:r>
              <a:rPr lang="es-ES" sz="2200" b="0" smtClean="0">
                <a:solidFill>
                  <a:srgbClr val="4D4D4D"/>
                </a:solidFill>
              </a:rPr>
              <a:t>Para que las personas queden registradas en la Base de Asegurados de FONASA, es necesaria la presentación de antecedentes que respalden el ingreso declarado y la conformación del grupo familiar.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z="2200" b="0" smtClean="0">
                <a:solidFill>
                  <a:srgbClr val="4D4D4D"/>
                </a:solidFill>
              </a:rPr>
              <a:t>	FONASA clasifica a sus asegurados según ingreso y número de cargas, en tramos. Ello determina el monto del copago.   </a:t>
            </a: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ES" sz="2200" b="0" smtClean="0">
              <a:solidFill>
                <a:srgbClr val="4D4D4D"/>
              </a:solidFill>
            </a:endParaRPr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r>
              <a:rPr lang="es-ES" smtClean="0"/>
              <a:t> </a:t>
            </a:r>
            <a:endParaRPr lang="es-ES" sz="2200" smtClean="0"/>
          </a:p>
          <a:p>
            <a:pPr algn="just" eaLnBrk="1" hangingPunct="1">
              <a:lnSpc>
                <a:spcPct val="90000"/>
              </a:lnSpc>
              <a:buFont typeface="Calibri" pitchFamily="34" charset="0"/>
              <a:buNone/>
              <a:defRPr/>
            </a:pPr>
            <a:endParaRPr lang="es-CL" sz="2200" smtClean="0"/>
          </a:p>
        </p:txBody>
      </p:sp>
      <p:sp>
        <p:nvSpPr>
          <p:cNvPr id="9220" name="Oval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580063" y="4797425"/>
            <a:ext cx="2808287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CL">
                <a:solidFill>
                  <a:schemeClr val="bg1"/>
                </a:solidFill>
              </a:rPr>
              <a:t>Afiliación</a:t>
            </a: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273050" y="512763"/>
            <a:ext cx="6110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CL" b="0"/>
          </a:p>
          <a:p>
            <a:pPr eaLnBrk="1" hangingPunct="1"/>
            <a:endParaRPr lang="es-CL" b="0"/>
          </a:p>
        </p:txBody>
      </p:sp>
      <p:graphicFrame>
        <p:nvGraphicFramePr>
          <p:cNvPr id="121859" name="Group 3"/>
          <p:cNvGraphicFramePr>
            <a:graphicFrameLocks noGrp="1"/>
          </p:cNvGraphicFramePr>
          <p:nvPr/>
        </p:nvGraphicFramePr>
        <p:xfrm>
          <a:off x="287338" y="1052513"/>
          <a:ext cx="8570912" cy="5607050"/>
        </p:xfrm>
        <a:graphic>
          <a:graphicData uri="http://schemas.openxmlformats.org/drawingml/2006/table">
            <a:tbl>
              <a:tblPr/>
              <a:tblGrid>
                <a:gridCol w="1250950"/>
                <a:gridCol w="792162"/>
                <a:gridCol w="2794000"/>
                <a:gridCol w="1244600"/>
                <a:gridCol w="1244600"/>
                <a:gridCol w="12446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Modalidad Atenci</a:t>
                      </a: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ó</a:t>
                      </a: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 Institucional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Modalidad Libre Elecci</a:t>
                      </a: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ó</a:t>
                      </a: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Asegurados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Tramo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Condiciones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Bonificaci</a:t>
                      </a: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ó</a:t>
                      </a: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Copago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Copago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 cotizantes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Tramo A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Personas que no pagan cotizaci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ó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 de salud, por carecer de recursos econ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ó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micos. 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No tienen acceso a compra de bonos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Cotizantes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Tramo B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Cotizantes cuyos ingresos no exceden el Ingreso M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í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nimo Mensual vigente. Actualmente $182.000.-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Copago seg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ú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 nivel de inscripci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ó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 del prestador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 nivel 1, 2 o 3)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Tramo C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Cotizantes con un ingreso entre 1 y 1,46 el Ingreso M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í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nimo Mensual vigente. Es decir, desde $182.001 a $ 265.720. 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97472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Tramo D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Cotizantes con un ingreso superior a 1,46 el Ingreso M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í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nimo Mensual vigente. Es decir, superior a $265.720.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20%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Asegurados de tramos C y D, con tres o m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Calibri"/>
                          <a:cs typeface="Arial" pitchFamily="34" charset="0"/>
                        </a:rPr>
                        <a:t>á</a:t>
                      </a: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 cargas familiares, son clasificados en el tramo inmediatamente inferior.</a:t>
                      </a: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97" name="Text Box 1026"/>
          <p:cNvSpPr txBox="1">
            <a:spLocks noChangeArrowheads="1"/>
          </p:cNvSpPr>
          <p:nvPr/>
        </p:nvSpPr>
        <p:spPr bwMode="auto">
          <a:xfrm>
            <a:off x="395288" y="260350"/>
            <a:ext cx="69135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MX" sz="2600">
                <a:solidFill>
                  <a:srgbClr val="006CB7"/>
                </a:solidFill>
                <a:latin typeface="Verdana" pitchFamily="34" charset="0"/>
                <a:ea typeface="ヒラギノ角ゴ Pro W3" charset="-128"/>
                <a:cs typeface="Times New Roman" pitchFamily="18" charset="0"/>
              </a:rPr>
              <a:t>Clasificación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</Template>
  <TotalTime>5135</TotalTime>
  <Words>822</Words>
  <Application>Microsoft Office PowerPoint</Application>
  <PresentationFormat>Carta (216 x 279 mm)</PresentationFormat>
  <Paragraphs>218</Paragraphs>
  <Slides>22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MS PGothic</vt:lpstr>
      <vt:lpstr>Arial</vt:lpstr>
      <vt:lpstr>Calibri</vt:lpstr>
      <vt:lpstr>Cambria</vt:lpstr>
      <vt:lpstr>gobCL</vt:lpstr>
      <vt:lpstr>Tahoma</vt:lpstr>
      <vt:lpstr>Times New Roman</vt:lpstr>
      <vt:lpstr>Verdana</vt:lpstr>
      <vt:lpstr>Verdana Bold</vt:lpstr>
      <vt:lpstr>ヒラギノ角ゴ Pro W3</vt:lpstr>
      <vt:lpstr>Temple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Proceso reclamos</vt:lpstr>
      <vt:lpstr>Presentación de PowerPoint</vt:lpstr>
      <vt:lpstr>Presentación de PowerPoint</vt:lpstr>
      <vt:lpstr>Presentación de PowerPoint</vt:lpstr>
      <vt:lpstr>Presentación de PowerPoint</vt:lpstr>
      <vt:lpstr>Del total de casos de reclamos recibidos al 25 de mayo del presente año, solo un 27% corresponden  a Garantía de Oportunidad reclamada durante los 30 días posterior a su vencimiento, es decir, aquellos tipificados como Auge 30 días.</vt:lpstr>
      <vt:lpstr>Presentación de PowerPoint</vt:lpstr>
      <vt:lpstr>Gracias </vt:lpstr>
    </vt:vector>
  </TitlesOfParts>
  <Company>Unitas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Maca</dc:creator>
  <cp:lastModifiedBy>usuario</cp:lastModifiedBy>
  <cp:revision>608</cp:revision>
  <dcterms:created xsi:type="dcterms:W3CDTF">2011-01-07T16:13:13Z</dcterms:created>
  <dcterms:modified xsi:type="dcterms:W3CDTF">2015-06-18T00:27:08Z</dcterms:modified>
</cp:coreProperties>
</file>