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8.xml" ContentType="application/vnd.openxmlformats-officedocument.presentationml.slideLayout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Layouts/slideLayout16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s/slide9.xml" ContentType="application/vnd.openxmlformats-officedocument.presentationml.slide+xml"/>
  <Override PartName="/ppt/slideLayouts/slideLayout19.xml" ContentType="application/vnd.openxmlformats-officedocument.presentationml.slideLayout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6" r:id="rId13"/>
    <p:sldId id="267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30" d="100"/>
          <a:sy n="130" d="100"/>
        </p:scale>
        <p:origin x="-10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presProps" Target="presProps.xml"/><Relationship Id="rId4" Type="http://schemas.openxmlformats.org/officeDocument/2006/relationships/slide" Target="slides/slide3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19" Type="http://schemas.openxmlformats.org/officeDocument/2006/relationships/printerSettings" Target="printerSettings/printerSettings1.bin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slide" Target="slides/slide1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70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200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Haga clic en el icono para agregar una imagen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Haga clic en el icono para agregar una imagen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Haga clic en el icono para agregar una imagen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Haga clic en el icono para agregar una imagen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imágenes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Haga clic en el icono para agregar una imagen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Haga clic en el icono para agregar una imagen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ítulo y texto vertic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ítulo vertical y tex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Diapositiva de título con marca de agu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70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ción con marca de agu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ción con imagen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 smtClean="0"/>
              <a:t>Haga clic en el icono para agregar una imagen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2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4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24" Type="http://schemas.openxmlformats.org/officeDocument/2006/relationships/image" Target="../media/image8.png"/><Relationship Id="rId6" Type="http://schemas.openxmlformats.org/officeDocument/2006/relationships/slideLayout" Target="../slideLayouts/slideLayout6.xml"/><Relationship Id="rId16" Type="http://schemas.openxmlformats.org/officeDocument/2006/relationships/slideLayout" Target="../slideLayouts/slideLayout1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9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2A0A7EE3-78FC-7F49-889A-26F861E76BBA}" type="datetimeFigureOut">
              <a:rPr lang="es-ES_tradnl" smtClean="0"/>
              <a:pPr/>
              <a:t>25/8/14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49378D40-13C7-E247-8213-4EC963E78C2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  <p:sldLayoutId r:id="rId13"/>
    <p:sldLayoutId r:id="rId14"/>
    <p:sldLayoutId r:id="rId15"/>
    <p:sldLayoutId r:id="rId16"/>
    <p:sldLayoutId r:id="rId17"/>
    <p:sldLayoutId r:id="rId18"/>
    <p:sldLayoutId r:id="rId19"/>
    <p:sldLayoutId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image" Target="../media/image18.jpe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6.jpeg"/><Relationship Id="rId3" Type="http://schemas.openxmlformats.org/officeDocument/2006/relationships/image" Target="../media/image17.jpeg"/><Relationship Id="rId5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LUPUS ERITAMATOSO SISTÉMICO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Ricardo Jerez   -   </a:t>
            </a:r>
            <a:r>
              <a:rPr lang="en-US" dirty="0" err="1" smtClean="0"/>
              <a:t>Referente</a:t>
            </a:r>
            <a:r>
              <a:rPr lang="en-US" dirty="0" smtClean="0"/>
              <a:t> 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TRATAMIENTO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/>
              <a:t>Antiinflamatorios</a:t>
            </a:r>
            <a:endParaRPr lang="en-US" dirty="0" smtClean="0"/>
          </a:p>
          <a:p>
            <a:pPr lvl="1"/>
            <a:r>
              <a:rPr lang="en-US" dirty="0" smtClean="0"/>
              <a:t>No </a:t>
            </a:r>
            <a:r>
              <a:rPr lang="en-US" dirty="0" err="1" smtClean="0"/>
              <a:t>esteroidales</a:t>
            </a:r>
            <a:endParaRPr lang="en-US" dirty="0" smtClean="0"/>
          </a:p>
          <a:p>
            <a:pPr lvl="1"/>
            <a:r>
              <a:rPr lang="en-US" dirty="0" err="1" smtClean="0"/>
              <a:t>Esteroidales</a:t>
            </a:r>
            <a:endParaRPr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F</a:t>
            </a:r>
            <a:r>
              <a:rPr lang="en-US" dirty="0" err="1" smtClean="0"/>
              <a:t>ármacos</a:t>
            </a:r>
            <a:r>
              <a:rPr lang="en-US" dirty="0" smtClean="0"/>
              <a:t> </a:t>
            </a:r>
            <a:r>
              <a:rPr lang="en-US" dirty="0" err="1" smtClean="0"/>
              <a:t>modificadores</a:t>
            </a:r>
            <a:endParaRPr lang="en-US" dirty="0" smtClean="0"/>
          </a:p>
          <a:p>
            <a:pPr lvl="1"/>
            <a:r>
              <a:rPr lang="en-US" dirty="0" err="1" smtClean="0"/>
              <a:t>Metotrexato</a:t>
            </a:r>
            <a:endParaRPr lang="en-US" dirty="0" smtClean="0"/>
          </a:p>
          <a:p>
            <a:pPr lvl="1"/>
            <a:r>
              <a:rPr lang="en-US" dirty="0" err="1" smtClean="0"/>
              <a:t>Hidroxicloroquina</a:t>
            </a:r>
            <a:endParaRPr lang="en-US" dirty="0" smtClean="0"/>
          </a:p>
          <a:p>
            <a:pPr lvl="1"/>
            <a:r>
              <a:rPr lang="en-US" dirty="0" err="1" smtClean="0"/>
              <a:t>Micofenolato</a:t>
            </a:r>
            <a:endParaRPr lang="en-US" dirty="0" smtClean="0"/>
          </a:p>
          <a:p>
            <a:pPr lvl="1"/>
            <a:r>
              <a:rPr lang="en-US" dirty="0" err="1" smtClean="0"/>
              <a:t>Azatioprina</a:t>
            </a:r>
            <a:endParaRPr lang="en-US" dirty="0" smtClean="0"/>
          </a:p>
          <a:p>
            <a:pPr lvl="1"/>
            <a:r>
              <a:rPr lang="en-US" dirty="0" err="1" smtClean="0"/>
              <a:t>Ciclofosfamida</a:t>
            </a:r>
            <a:endParaRPr lang="en-US" dirty="0" smtClean="0"/>
          </a:p>
          <a:p>
            <a:pPr lvl="1"/>
            <a:r>
              <a:rPr lang="en-US" dirty="0" err="1" smtClean="0"/>
              <a:t>Biológicos</a:t>
            </a:r>
            <a:endParaRPr lang="en-US" dirty="0" smtClean="0"/>
          </a:p>
          <a:p>
            <a:r>
              <a:rPr lang="en-US" dirty="0" err="1" smtClean="0"/>
              <a:t>Procedimientos</a:t>
            </a:r>
            <a:r>
              <a:rPr lang="en-US" dirty="0" smtClean="0"/>
              <a:t> </a:t>
            </a:r>
            <a:r>
              <a:rPr lang="en-US" dirty="0" err="1" smtClean="0"/>
              <a:t>epeciales</a:t>
            </a:r>
            <a:endParaRPr lang="en-US" dirty="0" smtClean="0"/>
          </a:p>
          <a:p>
            <a:pPr lvl="1"/>
            <a:r>
              <a:rPr lang="en-US" dirty="0" err="1" smtClean="0"/>
              <a:t>Plasmaféresis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ENTRANDO EN MATERIA…</a:t>
            </a:r>
            <a:endParaRPr lang="en-US" sz="4000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Ingres</a:t>
            </a:r>
            <a:r>
              <a:rPr lang="en-US" dirty="0" err="1" smtClean="0"/>
              <a:t>ó</a:t>
            </a:r>
            <a:r>
              <a:rPr lang="en-US" dirty="0" smtClean="0"/>
              <a:t> al GES en </a:t>
            </a:r>
            <a:r>
              <a:rPr lang="en-US" dirty="0" err="1" smtClean="0"/>
              <a:t>julio</a:t>
            </a:r>
            <a:r>
              <a:rPr lang="en-US" dirty="0" smtClean="0"/>
              <a:t> del 2013 (</a:t>
            </a:r>
            <a:r>
              <a:rPr lang="en-US" dirty="0" err="1" smtClean="0"/>
              <a:t>patología</a:t>
            </a:r>
            <a:r>
              <a:rPr lang="en-US" dirty="0" smtClean="0"/>
              <a:t> Nº 78)</a:t>
            </a:r>
          </a:p>
          <a:p>
            <a:r>
              <a:rPr lang="en-US" dirty="0" smtClean="0"/>
              <a:t>La </a:t>
            </a:r>
            <a:r>
              <a:rPr lang="en-US" dirty="0" err="1" smtClean="0"/>
              <a:t>clasifican</a:t>
            </a:r>
            <a:r>
              <a:rPr lang="en-US" dirty="0" smtClean="0"/>
              <a:t> en “</a:t>
            </a:r>
            <a:r>
              <a:rPr lang="en-US" dirty="0" err="1" smtClean="0"/>
              <a:t>leve</a:t>
            </a:r>
            <a:r>
              <a:rPr lang="en-US" dirty="0" smtClean="0"/>
              <a:t>” </a:t>
            </a:r>
            <a:r>
              <a:rPr lang="en-US" dirty="0" err="1" smtClean="0"/>
              <a:t>y</a:t>
            </a:r>
            <a:r>
              <a:rPr lang="en-US" dirty="0" smtClean="0"/>
              <a:t> “grave”, </a:t>
            </a:r>
            <a:r>
              <a:rPr lang="en-US" dirty="0" err="1" smtClean="0"/>
              <a:t>y</a:t>
            </a:r>
            <a:r>
              <a:rPr lang="en-US" dirty="0" smtClean="0"/>
              <a:t> 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vez</a:t>
            </a:r>
            <a:r>
              <a:rPr lang="en-US" dirty="0" smtClean="0"/>
              <a:t> se subdivide en “primer </a:t>
            </a:r>
            <a:r>
              <a:rPr lang="en-US" dirty="0" err="1" smtClean="0"/>
              <a:t>año</a:t>
            </a:r>
            <a:r>
              <a:rPr lang="en-US" dirty="0" smtClean="0"/>
              <a:t>” </a:t>
            </a:r>
            <a:r>
              <a:rPr lang="en-US" dirty="0" err="1" smtClean="0"/>
              <a:t>y</a:t>
            </a:r>
            <a:r>
              <a:rPr lang="en-US" dirty="0" smtClean="0"/>
              <a:t> “</a:t>
            </a:r>
            <a:r>
              <a:rPr lang="en-US" dirty="0" err="1" smtClean="0"/>
              <a:t>segundo</a:t>
            </a:r>
            <a:r>
              <a:rPr lang="en-US" dirty="0" smtClean="0"/>
              <a:t> </a:t>
            </a:r>
            <a:r>
              <a:rPr lang="en-US" dirty="0" err="1" smtClean="0"/>
              <a:t>año</a:t>
            </a:r>
            <a:r>
              <a:rPr lang="en-US" dirty="0" smtClean="0"/>
              <a:t> en </a:t>
            </a:r>
            <a:r>
              <a:rPr lang="en-US" dirty="0" err="1" smtClean="0"/>
              <a:t>adelante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La </a:t>
            </a:r>
            <a:r>
              <a:rPr lang="en-US" dirty="0" err="1" smtClean="0"/>
              <a:t>confirmación</a:t>
            </a:r>
            <a:r>
              <a:rPr lang="en-US" dirty="0" smtClean="0"/>
              <a:t> </a:t>
            </a:r>
            <a:r>
              <a:rPr lang="en-US" dirty="0" err="1" smtClean="0"/>
              <a:t>diagnóstica</a:t>
            </a:r>
            <a:r>
              <a:rPr lang="en-US" dirty="0" smtClean="0"/>
              <a:t> </a:t>
            </a:r>
            <a:r>
              <a:rPr lang="en-US" dirty="0" err="1" smtClean="0"/>
              <a:t>idealmente</a:t>
            </a:r>
            <a:r>
              <a:rPr lang="en-US" dirty="0" smtClean="0"/>
              <a:t> la </a:t>
            </a:r>
            <a:r>
              <a:rPr lang="en-US" dirty="0" err="1" smtClean="0"/>
              <a:t>debehaver</a:t>
            </a:r>
            <a:r>
              <a:rPr lang="en-US" dirty="0" smtClean="0"/>
              <a:t> un </a:t>
            </a:r>
            <a:r>
              <a:rPr lang="en-US" dirty="0" err="1" smtClean="0"/>
              <a:t>reumatólogo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¿CU</a:t>
            </a:r>
            <a:r>
              <a:rPr lang="en-US" sz="3200" dirty="0" smtClean="0"/>
              <a:t>ÁNDO SE CONSIDERA GRAVE?</a:t>
            </a:r>
            <a:endParaRPr lang="en-US" sz="3200" dirty="0"/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</p:nvPr>
        </p:nvGraphicFramePr>
        <p:xfrm>
          <a:off x="914400" y="1735138"/>
          <a:ext cx="7313614" cy="451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540861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ÓRGANO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COMPROMISO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Glomerulonefritis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r</a:t>
                      </a:r>
                      <a:r>
                        <a:rPr lang="en-US" sz="1400" dirty="0" err="1" smtClean="0"/>
                        <a:t>ápidamente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progresiva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nefritis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persistente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sindrome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nefrótico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Neuropsiqui</a:t>
                      </a:r>
                      <a:r>
                        <a:rPr lang="en-US" dirty="0" err="1" smtClean="0"/>
                        <a:t>átrico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Convulsiones</a:t>
                      </a:r>
                      <a:r>
                        <a:rPr lang="en-US" sz="1400" dirty="0" smtClean="0"/>
                        <a:t>, AVE, </a:t>
                      </a:r>
                      <a:r>
                        <a:rPr lang="en-US" sz="1400" dirty="0" err="1" smtClean="0"/>
                        <a:t>mielitis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transversa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sindrome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desmielinizante</a:t>
                      </a:r>
                      <a:r>
                        <a:rPr lang="en-US" sz="1400" dirty="0" smtClean="0"/>
                        <a:t>, mono </a:t>
                      </a:r>
                      <a:r>
                        <a:rPr lang="en-US" sz="1400" dirty="0" err="1" smtClean="0"/>
                        <a:t>y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polineuritis</a:t>
                      </a:r>
                      <a:r>
                        <a:rPr lang="en-US" sz="1400" dirty="0" smtClean="0"/>
                        <a:t>, neuritis </a:t>
                      </a:r>
                      <a:r>
                        <a:rPr lang="en-US" sz="1400" dirty="0" err="1" smtClean="0"/>
                        <a:t>óptica</a:t>
                      </a:r>
                      <a:r>
                        <a:rPr lang="en-US" sz="1400" dirty="0" smtClean="0"/>
                        <a:t>, coma, </a:t>
                      </a:r>
                      <a:r>
                        <a:rPr lang="en-US" sz="1400" dirty="0" err="1" smtClean="0"/>
                        <a:t>psicosis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estado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confusional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agudo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Hematol</a:t>
                      </a:r>
                      <a:r>
                        <a:rPr lang="en-US" dirty="0" err="1" smtClean="0"/>
                        <a:t>ógico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Anemia </a:t>
                      </a:r>
                      <a:r>
                        <a:rPr lang="en-US" sz="1400" dirty="0" err="1" smtClean="0"/>
                        <a:t>hemol</a:t>
                      </a:r>
                      <a:r>
                        <a:rPr lang="en-US" sz="1400" dirty="0" err="1" smtClean="0"/>
                        <a:t>ítica</a:t>
                      </a:r>
                      <a:r>
                        <a:rPr lang="en-US" sz="1400" dirty="0" smtClean="0"/>
                        <a:t>, leucopenia &lt; 1000, </a:t>
                      </a:r>
                      <a:r>
                        <a:rPr lang="en-US" sz="1400" dirty="0" err="1" smtClean="0"/>
                        <a:t>trombopenia</a:t>
                      </a:r>
                      <a:r>
                        <a:rPr lang="en-US" sz="1400" dirty="0" smtClean="0"/>
                        <a:t> &lt; 50.000, PTT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Cardiovascular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Cardiopat</a:t>
                      </a:r>
                      <a:r>
                        <a:rPr lang="en-US" sz="1400" dirty="0" err="1" smtClean="0"/>
                        <a:t>ía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coronaria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endocarditis</a:t>
                      </a:r>
                      <a:r>
                        <a:rPr lang="en-US" sz="1400" dirty="0" smtClean="0"/>
                        <a:t> de </a:t>
                      </a:r>
                      <a:r>
                        <a:rPr lang="en-US" sz="1400" dirty="0" err="1" smtClean="0"/>
                        <a:t>Liebman</a:t>
                      </a:r>
                      <a:r>
                        <a:rPr lang="en-US" sz="1400" dirty="0" smtClean="0"/>
                        <a:t> Sacks, </a:t>
                      </a:r>
                      <a:r>
                        <a:rPr lang="en-US" sz="1400" dirty="0" err="1" smtClean="0"/>
                        <a:t>miocarditis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pericarditis</a:t>
                      </a:r>
                      <a:r>
                        <a:rPr lang="en-US" sz="1400" dirty="0" smtClean="0"/>
                        <a:t> con </a:t>
                      </a:r>
                      <a:r>
                        <a:rPr lang="en-US" sz="1400" dirty="0" err="1" smtClean="0"/>
                        <a:t>taponamiento</a:t>
                      </a:r>
                      <a:r>
                        <a:rPr lang="en-US" sz="1400" dirty="0" smtClean="0"/>
                        <a:t>, HTA </a:t>
                      </a:r>
                      <a:r>
                        <a:rPr lang="en-US" sz="1400" dirty="0" err="1" smtClean="0"/>
                        <a:t>maligna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Pulmonar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HTP, </a:t>
                      </a:r>
                      <a:r>
                        <a:rPr lang="en-US" sz="1400" dirty="0" err="1" smtClean="0"/>
                        <a:t>hemorragia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pulmonar</a:t>
                      </a:r>
                      <a:r>
                        <a:rPr lang="en-US" sz="1400" dirty="0" smtClean="0"/>
                        <a:t>,, TEP, </a:t>
                      </a:r>
                      <a:r>
                        <a:rPr lang="en-US" sz="1400" dirty="0" err="1" smtClean="0"/>
                        <a:t>pulm</a:t>
                      </a:r>
                      <a:r>
                        <a:rPr lang="en-US" sz="1400" dirty="0" err="1" smtClean="0"/>
                        <a:t>ón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encogido</a:t>
                      </a:r>
                      <a:r>
                        <a:rPr lang="en-US" sz="1400" dirty="0" smtClean="0"/>
                        <a:t>,, </a:t>
                      </a:r>
                      <a:r>
                        <a:rPr lang="en-US" sz="1400" dirty="0" err="1" smtClean="0"/>
                        <a:t>neumonitis</a:t>
                      </a:r>
                      <a:r>
                        <a:rPr lang="en-US" sz="1400" dirty="0" smtClean="0"/>
                        <a:t>, fibrosis </a:t>
                      </a:r>
                      <a:r>
                        <a:rPr lang="en-US" sz="1400" dirty="0" err="1" smtClean="0"/>
                        <a:t>intersticial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Gastrointestinal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Vasculitis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mesent</a:t>
                      </a:r>
                      <a:r>
                        <a:rPr lang="en-US" sz="1400" dirty="0" err="1" smtClean="0"/>
                        <a:t>érica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pancreatitis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Compromiso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</a:t>
                      </a:r>
                      <a:r>
                        <a:rPr lang="en-US" sz="1400" dirty="0" err="1" smtClean="0"/>
                        <a:t>érmico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generalizado</a:t>
                      </a:r>
                      <a:r>
                        <a:rPr lang="en-US" sz="1400" dirty="0" smtClean="0"/>
                        <a:t> con </a:t>
                      </a:r>
                      <a:r>
                        <a:rPr lang="en-US" sz="1400" dirty="0" err="1" smtClean="0"/>
                        <a:t>ulceraciones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ampollas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Trombosis</a:t>
                      </a:r>
                      <a:r>
                        <a:rPr lang="en-US" sz="1400" dirty="0" smtClean="0"/>
                        <a:t> arterial </a:t>
                      </a:r>
                      <a:r>
                        <a:rPr lang="en-US" sz="1400" dirty="0" err="1" smtClean="0"/>
                        <a:t>o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venosa</a:t>
                      </a:r>
                      <a:r>
                        <a:rPr lang="en-US" sz="1400" dirty="0" smtClean="0"/>
                        <a:t>,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infartos</a:t>
                      </a:r>
                      <a:r>
                        <a:rPr lang="en-US" sz="1400" baseline="0" dirty="0" smtClean="0"/>
                        <a:t>, SAF </a:t>
                      </a:r>
                      <a:r>
                        <a:rPr lang="en-US" sz="1400" baseline="0" dirty="0" err="1" smtClean="0"/>
                        <a:t>catastr</a:t>
                      </a:r>
                      <a:r>
                        <a:rPr lang="en-US" sz="1400" baseline="0" dirty="0" err="1" smtClean="0"/>
                        <a:t>ófico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Miscel</a:t>
                      </a:r>
                      <a:r>
                        <a:rPr lang="en-US" dirty="0" err="1" smtClean="0"/>
                        <a:t>áneas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Vasculitis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localizada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sist</a:t>
                      </a:r>
                      <a:r>
                        <a:rPr lang="en-US" sz="1400" dirty="0" err="1" smtClean="0"/>
                        <a:t>émica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miositis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ENTONCES, PODEMOS TENER…</a:t>
            </a:r>
            <a:endParaRPr lang="en-US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Lupus </a:t>
            </a:r>
            <a:r>
              <a:rPr lang="en-US" dirty="0" err="1" smtClean="0"/>
              <a:t>leve</a:t>
            </a:r>
            <a:r>
              <a:rPr lang="en-US" dirty="0" smtClean="0"/>
              <a:t> primer </a:t>
            </a:r>
            <a:r>
              <a:rPr lang="en-US" dirty="0" err="1" smtClean="0"/>
              <a:t>año</a:t>
            </a:r>
            <a:endParaRPr lang="en-US" dirty="0" smtClean="0"/>
          </a:p>
          <a:p>
            <a:r>
              <a:rPr lang="en-US" dirty="0" smtClean="0"/>
              <a:t>Lupus </a:t>
            </a:r>
            <a:r>
              <a:rPr lang="en-US" dirty="0" err="1" smtClean="0"/>
              <a:t>leve</a:t>
            </a:r>
            <a:r>
              <a:rPr lang="en-US" dirty="0" smtClean="0"/>
              <a:t> a </a:t>
            </a:r>
            <a:r>
              <a:rPr lang="en-US" dirty="0" err="1" smtClean="0"/>
              <a:t>partir</a:t>
            </a:r>
            <a:r>
              <a:rPr lang="en-US" dirty="0" smtClean="0"/>
              <a:t> del 2º </a:t>
            </a:r>
            <a:r>
              <a:rPr lang="en-US" dirty="0" err="1" smtClean="0"/>
              <a:t>año</a:t>
            </a:r>
            <a:endParaRPr lang="en-US" dirty="0" smtClean="0"/>
          </a:p>
          <a:p>
            <a:r>
              <a:rPr lang="en-US" dirty="0" smtClean="0"/>
              <a:t>Lupus grave primer </a:t>
            </a:r>
            <a:r>
              <a:rPr lang="en-US" dirty="0" err="1" smtClean="0"/>
              <a:t>año</a:t>
            </a:r>
            <a:endParaRPr lang="en-US" dirty="0" smtClean="0"/>
          </a:p>
          <a:p>
            <a:r>
              <a:rPr lang="en-US" dirty="0" smtClean="0"/>
              <a:t>Lupus grave a </a:t>
            </a:r>
            <a:r>
              <a:rPr lang="en-US" dirty="0" err="1" smtClean="0"/>
              <a:t>partir</a:t>
            </a:r>
            <a:r>
              <a:rPr lang="en-US" dirty="0" smtClean="0"/>
              <a:t> de 2º </a:t>
            </a:r>
            <a:r>
              <a:rPr lang="en-US" dirty="0" err="1" smtClean="0"/>
              <a:t>año</a:t>
            </a:r>
            <a:endParaRPr lang="en-US" dirty="0" smtClean="0"/>
          </a:p>
          <a:p>
            <a:r>
              <a:rPr lang="en-US" dirty="0" smtClean="0"/>
              <a:t>…</a:t>
            </a:r>
            <a:r>
              <a:rPr lang="en-US" dirty="0" err="1" smtClean="0"/>
              <a:t>y</a:t>
            </a:r>
            <a:r>
              <a:rPr lang="en-US" dirty="0" smtClean="0"/>
              <a:t> 2 </a:t>
            </a:r>
            <a:r>
              <a:rPr lang="en-US" dirty="0" err="1" smtClean="0"/>
              <a:t>categor</a:t>
            </a:r>
            <a:r>
              <a:rPr lang="en-US" dirty="0" err="1" smtClean="0"/>
              <a:t>ías</a:t>
            </a:r>
            <a:r>
              <a:rPr lang="en-US" dirty="0" smtClean="0"/>
              <a:t> </a:t>
            </a:r>
            <a:r>
              <a:rPr lang="en-US" dirty="0" err="1" smtClean="0"/>
              <a:t>especiales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Hospitalización</a:t>
            </a:r>
            <a:r>
              <a:rPr lang="en-US" dirty="0" smtClean="0"/>
              <a:t> Lupus grave</a:t>
            </a:r>
          </a:p>
          <a:p>
            <a:pPr lvl="1"/>
            <a:r>
              <a:rPr lang="en-US" dirty="0" smtClean="0"/>
              <a:t>Lupus grave </a:t>
            </a:r>
            <a:r>
              <a:rPr lang="en-US" dirty="0" err="1" smtClean="0"/>
              <a:t>hospitalizado</a:t>
            </a:r>
            <a:r>
              <a:rPr lang="en-US" dirty="0" smtClean="0"/>
              <a:t> </a:t>
            </a:r>
            <a:r>
              <a:rPr lang="en-US" dirty="0" err="1" smtClean="0"/>
              <a:t>refractario</a:t>
            </a:r>
            <a:r>
              <a:rPr lang="en-US" dirty="0" smtClean="0"/>
              <a:t> a </a:t>
            </a:r>
            <a:r>
              <a:rPr lang="en-US" dirty="0" err="1" smtClean="0"/>
              <a:t>tratamiento</a:t>
            </a:r>
            <a:r>
              <a:rPr lang="en-US" dirty="0" smtClean="0"/>
              <a:t>: </a:t>
            </a:r>
            <a:r>
              <a:rPr lang="en-US" dirty="0" err="1" smtClean="0"/>
              <a:t>Rescate</a:t>
            </a:r>
            <a:r>
              <a:rPr lang="en-US" dirty="0" smtClean="0"/>
              <a:t> </a:t>
            </a:r>
            <a:r>
              <a:rPr lang="en-US" dirty="0" err="1" smtClean="0"/>
              <a:t>farmacológico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r>
              <a:rPr lang="en-US" dirty="0" smtClean="0"/>
              <a:t> </a:t>
            </a:r>
            <a:r>
              <a:rPr lang="en-US" dirty="0" err="1" smtClean="0"/>
              <a:t>rescate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plasmaféresis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PROTECCI</a:t>
            </a:r>
            <a:r>
              <a:rPr lang="en-US" sz="3600" dirty="0" smtClean="0"/>
              <a:t>ÓN FINANCIERA</a:t>
            </a:r>
            <a:endParaRPr lang="en-US" sz="36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</p:nvPr>
        </p:nvGraphicFramePr>
        <p:xfrm>
          <a:off x="914400" y="1735138"/>
          <a:ext cx="7313615" cy="344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838200"/>
                <a:gridCol w="914400"/>
                <a:gridCol w="914400"/>
                <a:gridCol w="91281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Prestaci</a:t>
                      </a:r>
                      <a:r>
                        <a:rPr lang="en-US" dirty="0" err="1" smtClean="0"/>
                        <a:t>ón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grupo</a:t>
                      </a:r>
                      <a:r>
                        <a:rPr lang="en-US" dirty="0" smtClean="0"/>
                        <a:t> de </a:t>
                      </a:r>
                      <a:r>
                        <a:rPr lang="en-US" dirty="0" err="1" smtClean="0"/>
                        <a:t>prestaciones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Periodicidad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Arancel</a:t>
                      </a:r>
                      <a:r>
                        <a:rPr lang="en-US" dirty="0" smtClean="0"/>
                        <a:t> ($)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Copago</a:t>
                      </a:r>
                      <a:r>
                        <a:rPr lang="en-US" dirty="0" smtClean="0"/>
                        <a:t>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Copago</a:t>
                      </a:r>
                      <a:r>
                        <a:rPr lang="en-US" dirty="0" smtClean="0"/>
                        <a:t> $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Tratamiento</a:t>
                      </a:r>
                      <a:r>
                        <a:rPr lang="en-US" baseline="0" dirty="0" smtClean="0"/>
                        <a:t> lupus </a:t>
                      </a:r>
                      <a:r>
                        <a:rPr lang="en-US" baseline="0" dirty="0" err="1" smtClean="0"/>
                        <a:t>leve</a:t>
                      </a:r>
                      <a:r>
                        <a:rPr lang="en-US" baseline="0" dirty="0" smtClean="0"/>
                        <a:t> primer </a:t>
                      </a:r>
                      <a:r>
                        <a:rPr lang="en-US" baseline="0" dirty="0" err="1" smtClean="0"/>
                        <a:t>año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mensual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12.040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20 %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2.400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Tratamiento</a:t>
                      </a:r>
                      <a:r>
                        <a:rPr lang="en-US" dirty="0" smtClean="0"/>
                        <a:t> lupus </a:t>
                      </a:r>
                      <a:r>
                        <a:rPr lang="en-US" dirty="0" err="1" smtClean="0"/>
                        <a:t>leve</a:t>
                      </a:r>
                      <a:r>
                        <a:rPr lang="en-US" dirty="0" smtClean="0"/>
                        <a:t> a </a:t>
                      </a:r>
                      <a:r>
                        <a:rPr lang="en-US" dirty="0" err="1" smtClean="0"/>
                        <a:t>partir</a:t>
                      </a:r>
                      <a:r>
                        <a:rPr lang="en-US" dirty="0" smtClean="0"/>
                        <a:t> 2º </a:t>
                      </a:r>
                      <a:r>
                        <a:rPr lang="en-US" dirty="0" err="1" smtClean="0"/>
                        <a:t>año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mensual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9.700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20 %</a:t>
                      </a:r>
                    </a:p>
                    <a:p>
                      <a:pPr algn="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1.940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Tratamiento</a:t>
                      </a:r>
                      <a:r>
                        <a:rPr lang="en-US" baseline="0" dirty="0" smtClean="0"/>
                        <a:t> lupus grave primer </a:t>
                      </a:r>
                      <a:r>
                        <a:rPr lang="en-US" baseline="0" dirty="0" err="1" smtClean="0"/>
                        <a:t>año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mensual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104.180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20 %</a:t>
                      </a:r>
                    </a:p>
                    <a:p>
                      <a:pPr algn="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20.830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Tratamiento</a:t>
                      </a:r>
                      <a:r>
                        <a:rPr lang="en-US" baseline="0" dirty="0" smtClean="0"/>
                        <a:t> lupus grave a </a:t>
                      </a:r>
                      <a:r>
                        <a:rPr lang="en-US" baseline="0" dirty="0" err="1" smtClean="0"/>
                        <a:t>partir</a:t>
                      </a:r>
                      <a:r>
                        <a:rPr lang="en-US" baseline="0" dirty="0" smtClean="0"/>
                        <a:t> 2º </a:t>
                      </a:r>
                      <a:r>
                        <a:rPr lang="en-US" baseline="0" dirty="0" err="1" smtClean="0"/>
                        <a:t>año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mensual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40.180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20 %</a:t>
                      </a:r>
                    </a:p>
                    <a:p>
                      <a:pPr algn="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8.030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Hospitalizaci</a:t>
                      </a:r>
                      <a:r>
                        <a:rPr lang="en-US" dirty="0" err="1" smtClean="0"/>
                        <a:t>ón</a:t>
                      </a:r>
                      <a:r>
                        <a:rPr lang="en-US" dirty="0" smtClean="0"/>
                        <a:t> lupus grave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Cada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vez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848.470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20 %</a:t>
                      </a:r>
                    </a:p>
                    <a:p>
                      <a:pPr algn="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169.690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Rescate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farmacol</a:t>
                      </a:r>
                      <a:r>
                        <a:rPr lang="en-US" dirty="0" err="1" smtClean="0"/>
                        <a:t>ógico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Cada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vez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2.154.650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20 %</a:t>
                      </a:r>
                    </a:p>
                    <a:p>
                      <a:pPr algn="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430.930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Rescate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farmacol</a:t>
                      </a:r>
                      <a:r>
                        <a:rPr lang="en-US" dirty="0" err="1" smtClean="0"/>
                        <a:t>ógico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Cada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vez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1.988.170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20 %</a:t>
                      </a:r>
                    </a:p>
                    <a:p>
                      <a:pPr algn="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397.630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¿CU</a:t>
            </a:r>
            <a:r>
              <a:rPr lang="en-US" sz="3600" dirty="0" smtClean="0"/>
              <a:t>ÁL ES NUESTRA REALIDAD?</a:t>
            </a:r>
            <a:endParaRPr lang="en-US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302 </a:t>
            </a:r>
            <a:r>
              <a:rPr lang="en-US" dirty="0" err="1" smtClean="0"/>
              <a:t>pacientes</a:t>
            </a:r>
            <a:r>
              <a:rPr lang="en-US" dirty="0" smtClean="0"/>
              <a:t> </a:t>
            </a:r>
            <a:r>
              <a:rPr lang="en-US" dirty="0" err="1" smtClean="0"/>
              <a:t>ingresados</a:t>
            </a:r>
            <a:r>
              <a:rPr lang="en-US" dirty="0" smtClean="0"/>
              <a:t> </a:t>
            </a:r>
            <a:r>
              <a:rPr lang="en-US" dirty="0" err="1" smtClean="0"/>
              <a:t>hasta</a:t>
            </a:r>
            <a:r>
              <a:rPr lang="en-US" dirty="0" smtClean="0"/>
              <a:t> el </a:t>
            </a:r>
            <a:r>
              <a:rPr lang="en-US" dirty="0" err="1" smtClean="0"/>
              <a:t>momento</a:t>
            </a:r>
            <a:endParaRPr lang="en-US" dirty="0" smtClean="0"/>
          </a:p>
          <a:p>
            <a:r>
              <a:rPr lang="en-US" dirty="0" smtClean="0"/>
              <a:t>El 72 % son </a:t>
            </a:r>
            <a:r>
              <a:rPr lang="en-US" dirty="0" err="1" smtClean="0"/>
              <a:t>leves</a:t>
            </a:r>
            <a:r>
              <a:rPr lang="en-US" dirty="0" smtClean="0"/>
              <a:t> (217 </a:t>
            </a:r>
            <a:r>
              <a:rPr lang="en-US" dirty="0" err="1" smtClean="0"/>
              <a:t>pacientes</a:t>
            </a:r>
            <a:r>
              <a:rPr lang="en-US" dirty="0" smtClean="0"/>
              <a:t>) </a:t>
            </a:r>
            <a:r>
              <a:rPr lang="en-US" dirty="0" err="1" smtClean="0"/>
              <a:t>y</a:t>
            </a:r>
            <a:r>
              <a:rPr lang="en-US" dirty="0" smtClean="0"/>
              <a:t> el 28 % </a:t>
            </a:r>
            <a:r>
              <a:rPr lang="en-US" dirty="0" err="1" smtClean="0"/>
              <a:t>es</a:t>
            </a:r>
            <a:r>
              <a:rPr lang="en-US" dirty="0" smtClean="0"/>
              <a:t> grave (85 </a:t>
            </a:r>
            <a:r>
              <a:rPr lang="en-US" dirty="0" err="1" smtClean="0"/>
              <a:t>pacientes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</a:t>
            </a:r>
            <a:r>
              <a:rPr lang="en-US" dirty="0" err="1" smtClean="0"/>
              <a:t>ólo</a:t>
            </a:r>
            <a:r>
              <a:rPr lang="en-US" dirty="0" smtClean="0"/>
              <a:t> </a:t>
            </a:r>
            <a:r>
              <a:rPr lang="en-US" dirty="0" err="1" smtClean="0"/>
              <a:t>excepcionalemnte</a:t>
            </a:r>
            <a:r>
              <a:rPr lang="en-US" dirty="0" smtClean="0"/>
              <a:t> se </a:t>
            </a:r>
            <a:r>
              <a:rPr lang="en-US" dirty="0" err="1" smtClean="0"/>
              <a:t>requiere</a:t>
            </a:r>
            <a:r>
              <a:rPr lang="en-US" dirty="0" smtClean="0"/>
              <a:t> </a:t>
            </a:r>
            <a:r>
              <a:rPr lang="en-US" dirty="0" err="1" smtClean="0"/>
              <a:t>hospitalización</a:t>
            </a:r>
            <a:endParaRPr lang="en-US" dirty="0" smtClean="0"/>
          </a:p>
          <a:p>
            <a:r>
              <a:rPr lang="en-US" dirty="0" smtClean="0"/>
              <a:t>Entre </a:t>
            </a:r>
            <a:r>
              <a:rPr lang="en-US" dirty="0" err="1" smtClean="0"/>
              <a:t>junio</a:t>
            </a:r>
            <a:r>
              <a:rPr lang="en-US" dirty="0" smtClean="0"/>
              <a:t> del 2013 </a:t>
            </a:r>
            <a:r>
              <a:rPr lang="en-US" dirty="0" err="1" smtClean="0"/>
              <a:t>y</a:t>
            </a:r>
            <a:r>
              <a:rPr lang="en-US" dirty="0" smtClean="0"/>
              <a:t> </a:t>
            </a:r>
            <a:r>
              <a:rPr lang="en-US" dirty="0" err="1" smtClean="0"/>
              <a:t>junio</a:t>
            </a:r>
            <a:r>
              <a:rPr lang="en-US" dirty="0" smtClean="0"/>
              <a:t> del 2014 se </a:t>
            </a:r>
            <a:r>
              <a:rPr lang="en-US" dirty="0" err="1" smtClean="0"/>
              <a:t>auditaron</a:t>
            </a:r>
            <a:r>
              <a:rPr lang="en-US" dirty="0" smtClean="0"/>
              <a:t> 1051 </a:t>
            </a:r>
            <a:r>
              <a:rPr lang="en-US" dirty="0" err="1" smtClean="0"/>
              <a:t>interconsultas</a:t>
            </a:r>
            <a:r>
              <a:rPr lang="en-US" dirty="0" smtClean="0"/>
              <a:t> a </a:t>
            </a:r>
            <a:r>
              <a:rPr lang="en-US" dirty="0" err="1" smtClean="0"/>
              <a:t>reumatología</a:t>
            </a:r>
            <a:r>
              <a:rPr lang="en-US" dirty="0" smtClean="0"/>
              <a:t>,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cuales</a:t>
            </a:r>
            <a:r>
              <a:rPr lang="en-US" dirty="0" smtClean="0"/>
              <a:t> 114 </a:t>
            </a:r>
            <a:r>
              <a:rPr lang="en-US" dirty="0" err="1" smtClean="0"/>
              <a:t>venían</a:t>
            </a:r>
            <a:r>
              <a:rPr lang="en-US" dirty="0" smtClean="0"/>
              <a:t> con </a:t>
            </a:r>
            <a:r>
              <a:rPr lang="en-US" dirty="0" err="1" smtClean="0"/>
              <a:t>sospecha</a:t>
            </a:r>
            <a:r>
              <a:rPr lang="en-US" dirty="0" smtClean="0"/>
              <a:t> de LES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CONSIDERACIONES FINALES</a:t>
            </a:r>
            <a:endParaRPr lang="en-US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En </a:t>
            </a:r>
            <a:r>
              <a:rPr lang="en-US" dirty="0" err="1" smtClean="0"/>
              <a:t>realidad</a:t>
            </a:r>
            <a:r>
              <a:rPr lang="en-US" dirty="0" smtClean="0"/>
              <a:t> no </a:t>
            </a:r>
            <a:r>
              <a:rPr lang="en-US" dirty="0" err="1" smtClean="0"/>
              <a:t>constituye</a:t>
            </a:r>
            <a:r>
              <a:rPr lang="en-US" dirty="0" smtClean="0"/>
              <a:t> un </a:t>
            </a:r>
            <a:r>
              <a:rPr lang="en-US" dirty="0" err="1" smtClean="0"/>
              <a:t>gran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endParaRPr lang="en-US" dirty="0" smtClean="0"/>
          </a:p>
          <a:p>
            <a:r>
              <a:rPr lang="en-US" dirty="0" smtClean="0"/>
              <a:t>Hay </a:t>
            </a:r>
            <a:r>
              <a:rPr lang="en-US" dirty="0" err="1" smtClean="0"/>
              <a:t>limitaciones</a:t>
            </a:r>
            <a:r>
              <a:rPr lang="en-US" dirty="0" smtClean="0"/>
              <a:t> en la </a:t>
            </a:r>
            <a:r>
              <a:rPr lang="en-US" dirty="0" err="1" smtClean="0"/>
              <a:t>cobertura</a:t>
            </a:r>
            <a:r>
              <a:rPr lang="en-US" dirty="0" smtClean="0"/>
              <a:t> de </a:t>
            </a:r>
            <a:r>
              <a:rPr lang="en-US" dirty="0" err="1" smtClean="0"/>
              <a:t>ciertos</a:t>
            </a:r>
            <a:r>
              <a:rPr lang="en-US" dirty="0" smtClean="0"/>
              <a:t> </a:t>
            </a:r>
            <a:r>
              <a:rPr lang="en-US" dirty="0" err="1" smtClean="0"/>
              <a:t>ex</a:t>
            </a:r>
            <a:r>
              <a:rPr lang="en-US" dirty="0" err="1" smtClean="0"/>
              <a:t>ámenes</a:t>
            </a:r>
            <a:endParaRPr lang="en-US" dirty="0" smtClean="0"/>
          </a:p>
          <a:p>
            <a:r>
              <a:rPr lang="en-US" dirty="0" smtClean="0"/>
              <a:t>Se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mejorar</a:t>
            </a:r>
            <a:r>
              <a:rPr lang="en-US" dirty="0" smtClean="0"/>
              <a:t> el </a:t>
            </a:r>
            <a:r>
              <a:rPr lang="en-US" dirty="0" err="1" smtClean="0"/>
              <a:t>proceso</a:t>
            </a:r>
            <a:r>
              <a:rPr lang="en-US" dirty="0" smtClean="0"/>
              <a:t> de </a:t>
            </a:r>
            <a:r>
              <a:rPr lang="en-US" dirty="0" err="1" smtClean="0"/>
              <a:t>diagnóstico</a:t>
            </a:r>
            <a:r>
              <a:rPr lang="en-US" dirty="0" smtClean="0"/>
              <a:t> </a:t>
            </a:r>
            <a:r>
              <a:rPr lang="en-US" dirty="0" err="1" smtClean="0"/>
              <a:t>desde</a:t>
            </a:r>
            <a:r>
              <a:rPr lang="en-US" dirty="0" smtClean="0"/>
              <a:t> la </a:t>
            </a:r>
            <a:r>
              <a:rPr lang="en-US" dirty="0" err="1" smtClean="0"/>
              <a:t>atención</a:t>
            </a:r>
            <a:r>
              <a:rPr lang="en-US" dirty="0" smtClean="0"/>
              <a:t> </a:t>
            </a:r>
            <a:r>
              <a:rPr lang="en-US" dirty="0" err="1" smtClean="0"/>
              <a:t>primaria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¡GRACIAS!</a:t>
            </a:r>
            <a:endParaRPr lang="en-US" dirty="0"/>
          </a:p>
        </p:txBody>
      </p:sp>
      <p:pic>
        <p:nvPicPr>
          <p:cNvPr id="8" name="Imagen 7" descr="DownloadedFile-4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828800"/>
            <a:ext cx="2404672" cy="1600200"/>
          </a:xfrm>
          <a:prstGeom prst="rect">
            <a:avLst/>
          </a:prstGeom>
        </p:spPr>
      </p:pic>
      <p:pic>
        <p:nvPicPr>
          <p:cNvPr id="9" name="Imagen 8" descr="DownloadedFile-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8400" y="1371600"/>
            <a:ext cx="2628900" cy="2628900"/>
          </a:xfrm>
          <a:prstGeom prst="rect">
            <a:avLst/>
          </a:prstGeom>
        </p:spPr>
      </p:pic>
      <p:pic>
        <p:nvPicPr>
          <p:cNvPr id="10" name="Imagen 9" descr="images-1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0" y="2743200"/>
            <a:ext cx="2755380" cy="1833580"/>
          </a:xfrm>
          <a:prstGeom prst="rect">
            <a:avLst/>
          </a:prstGeom>
        </p:spPr>
      </p:pic>
      <p:pic>
        <p:nvPicPr>
          <p:cNvPr id="11" name="Imagen 10" descr="DownloadedFile-3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95400" y="4953000"/>
            <a:ext cx="7112000" cy="8763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DownloadedFile-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447800"/>
            <a:ext cx="5943600" cy="4267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REUMATOLOGÍA</a:t>
            </a:r>
            <a:endParaRPr lang="en-US" dirty="0"/>
          </a:p>
        </p:txBody>
      </p:sp>
      <p:sp>
        <p:nvSpPr>
          <p:cNvPr id="7" name="Marcador de texto 6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Enfermedades</a:t>
            </a:r>
            <a:r>
              <a:rPr lang="en-US" dirty="0" smtClean="0"/>
              <a:t> </a:t>
            </a:r>
            <a:r>
              <a:rPr lang="en-US" dirty="0" err="1" smtClean="0"/>
              <a:t>autoinmunes</a:t>
            </a:r>
            <a:endParaRPr lang="en-US" dirty="0"/>
          </a:p>
        </p:txBody>
      </p:sp>
      <p:sp>
        <p:nvSpPr>
          <p:cNvPr id="8" name="Marcador de contenido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Artritis</a:t>
            </a:r>
            <a:r>
              <a:rPr lang="en-US" dirty="0" smtClean="0"/>
              <a:t> </a:t>
            </a:r>
            <a:r>
              <a:rPr lang="en-US" dirty="0" err="1" smtClean="0"/>
              <a:t>Reumatoídea</a:t>
            </a:r>
            <a:endParaRPr lang="en-US" dirty="0" smtClean="0"/>
          </a:p>
          <a:p>
            <a:r>
              <a:rPr lang="en-US" dirty="0" err="1" smtClean="0"/>
              <a:t>Enfermedad</a:t>
            </a:r>
            <a:r>
              <a:rPr lang="en-US" dirty="0" smtClean="0"/>
              <a:t> de </a:t>
            </a:r>
            <a:r>
              <a:rPr lang="en-US" dirty="0" err="1" smtClean="0"/>
              <a:t>Sjögren</a:t>
            </a:r>
            <a:endParaRPr lang="en-US" dirty="0" smtClean="0"/>
          </a:p>
          <a:p>
            <a:r>
              <a:rPr lang="en-US" dirty="0" smtClean="0"/>
              <a:t>Lupus</a:t>
            </a:r>
          </a:p>
          <a:p>
            <a:r>
              <a:rPr lang="en-US" dirty="0" err="1" smtClean="0"/>
              <a:t>Esclerodermia</a:t>
            </a:r>
            <a:endParaRPr lang="en-US" dirty="0" smtClean="0"/>
          </a:p>
          <a:p>
            <a:r>
              <a:rPr lang="en-US" dirty="0" err="1" smtClean="0"/>
              <a:t>Dermatomiositis</a:t>
            </a:r>
            <a:endParaRPr lang="en-US" dirty="0" smtClean="0"/>
          </a:p>
          <a:p>
            <a:r>
              <a:rPr lang="en-US" dirty="0" err="1" smtClean="0"/>
              <a:t>Espondilitis</a:t>
            </a:r>
            <a:r>
              <a:rPr lang="en-US" dirty="0" smtClean="0"/>
              <a:t> </a:t>
            </a:r>
            <a:r>
              <a:rPr lang="en-US" dirty="0" err="1" smtClean="0"/>
              <a:t>Anquilosante</a:t>
            </a:r>
            <a:endParaRPr lang="en-US" dirty="0"/>
          </a:p>
        </p:txBody>
      </p:sp>
      <p:sp>
        <p:nvSpPr>
          <p:cNvPr id="9" name="Marcador de texto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Otras</a:t>
            </a:r>
            <a:endParaRPr lang="en-US" dirty="0"/>
          </a:p>
        </p:txBody>
      </p:sp>
      <p:sp>
        <p:nvSpPr>
          <p:cNvPr id="10" name="Marcador de contenido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 smtClean="0"/>
              <a:t>Artrosis</a:t>
            </a:r>
            <a:endParaRPr lang="en-US" dirty="0" smtClean="0"/>
          </a:p>
          <a:p>
            <a:r>
              <a:rPr lang="en-US" dirty="0" smtClean="0"/>
              <a:t>Osteoporosis</a:t>
            </a:r>
          </a:p>
          <a:p>
            <a:r>
              <a:rPr lang="en-US" dirty="0" err="1" smtClean="0"/>
              <a:t>Gota</a:t>
            </a:r>
            <a:endParaRPr lang="en-US" dirty="0" smtClean="0"/>
          </a:p>
          <a:p>
            <a:r>
              <a:rPr lang="en-US" dirty="0" err="1" smtClean="0"/>
              <a:t>Fibromialgia</a:t>
            </a:r>
            <a:endParaRPr lang="en-US" dirty="0" smtClean="0"/>
          </a:p>
          <a:p>
            <a:r>
              <a:rPr lang="en-US" dirty="0" err="1" smtClean="0"/>
              <a:t>Reumatismo</a:t>
            </a:r>
            <a:r>
              <a:rPr lang="en-US" dirty="0" smtClean="0"/>
              <a:t> de </a:t>
            </a:r>
            <a:r>
              <a:rPr lang="en-US" dirty="0" err="1" smtClean="0"/>
              <a:t>partes</a:t>
            </a:r>
            <a:r>
              <a:rPr lang="en-US" dirty="0" smtClean="0"/>
              <a:t> </a:t>
            </a:r>
            <a:r>
              <a:rPr lang="en-US" dirty="0" err="1" smtClean="0"/>
              <a:t>blandas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EPIDEMIOLOG</a:t>
            </a:r>
            <a:r>
              <a:rPr lang="en-US" dirty="0" smtClean="0"/>
              <a:t>ÍA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Prevalencia</a:t>
            </a:r>
            <a:r>
              <a:rPr lang="en-US" dirty="0" smtClean="0"/>
              <a:t> de </a:t>
            </a:r>
            <a:r>
              <a:rPr lang="en-US" dirty="0" err="1" smtClean="0"/>
              <a:t>Artritis</a:t>
            </a:r>
            <a:r>
              <a:rPr lang="en-US" dirty="0" smtClean="0"/>
              <a:t> </a:t>
            </a:r>
            <a:r>
              <a:rPr lang="en-US" dirty="0" err="1" smtClean="0"/>
              <a:t>Reumatoide</a:t>
            </a:r>
            <a:r>
              <a:rPr lang="en-US" dirty="0" smtClean="0"/>
              <a:t> : 1 %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Prevalencia</a:t>
            </a:r>
            <a:r>
              <a:rPr lang="en-US" dirty="0" smtClean="0"/>
              <a:t> de Lupus: 50 </a:t>
            </a:r>
            <a:r>
              <a:rPr lang="en-US" dirty="0" err="1" smtClean="0"/>
              <a:t>por</a:t>
            </a:r>
            <a:r>
              <a:rPr lang="en-US" dirty="0" smtClean="0"/>
              <a:t> 100.000 (5 </a:t>
            </a:r>
            <a:r>
              <a:rPr lang="en-US" dirty="0" err="1" smtClean="0"/>
              <a:t>por</a:t>
            </a:r>
            <a:r>
              <a:rPr lang="en-US" dirty="0" smtClean="0"/>
              <a:t> 10.000; 0,5 </a:t>
            </a:r>
            <a:r>
              <a:rPr lang="en-US" dirty="0" err="1" smtClean="0"/>
              <a:t>por</a:t>
            </a:r>
            <a:r>
              <a:rPr lang="en-US" dirty="0" smtClean="0"/>
              <a:t> 1.000; 0,05 %)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Para 17.000.000 de </a:t>
            </a:r>
            <a:r>
              <a:rPr lang="en-US" dirty="0" err="1" smtClean="0"/>
              <a:t>chilenos</a:t>
            </a:r>
            <a:r>
              <a:rPr lang="en-US" dirty="0" smtClean="0"/>
              <a:t>, </a:t>
            </a:r>
            <a:r>
              <a:rPr lang="en-US" dirty="0" err="1" smtClean="0"/>
              <a:t>tendr</a:t>
            </a:r>
            <a:r>
              <a:rPr lang="en-US" dirty="0" err="1" smtClean="0"/>
              <a:t>íasmos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170.000 </a:t>
            </a:r>
            <a:r>
              <a:rPr lang="en-US" dirty="0" err="1" smtClean="0"/>
              <a:t>pacientes</a:t>
            </a:r>
            <a:r>
              <a:rPr lang="en-US" dirty="0" smtClean="0"/>
              <a:t> con </a:t>
            </a:r>
            <a:r>
              <a:rPr lang="en-US" dirty="0" err="1" smtClean="0"/>
              <a:t>Artritis</a:t>
            </a:r>
            <a:r>
              <a:rPr lang="en-US" dirty="0" smtClean="0"/>
              <a:t> </a:t>
            </a:r>
            <a:r>
              <a:rPr lang="en-US" dirty="0" err="1" smtClean="0"/>
              <a:t>Reumatoídea</a:t>
            </a:r>
            <a:endParaRPr lang="en-US" dirty="0" smtClean="0"/>
          </a:p>
          <a:p>
            <a:pPr lvl="1"/>
            <a:r>
              <a:rPr lang="en-US" dirty="0" smtClean="0"/>
              <a:t>8.500 </a:t>
            </a:r>
            <a:r>
              <a:rPr lang="en-US" dirty="0" err="1" smtClean="0"/>
              <a:t>pacientes</a:t>
            </a:r>
            <a:r>
              <a:rPr lang="en-US" dirty="0" smtClean="0"/>
              <a:t> con Lupus (20 </a:t>
            </a:r>
            <a:r>
              <a:rPr lang="en-US" dirty="0" err="1" smtClean="0"/>
              <a:t>veces</a:t>
            </a:r>
            <a:r>
              <a:rPr lang="en-US" dirty="0" smtClean="0"/>
              <a:t> </a:t>
            </a:r>
            <a:r>
              <a:rPr lang="en-US" dirty="0" err="1" smtClean="0"/>
              <a:t>menos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prevalence_autoimmu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5015"/>
            <a:ext cx="9144000" cy="660796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¿A QUI</a:t>
            </a:r>
            <a:r>
              <a:rPr lang="en-US" dirty="0" smtClean="0"/>
              <a:t>ÉN ATACA EL LES?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Mujeres</a:t>
            </a:r>
            <a:r>
              <a:rPr lang="en-US" dirty="0" smtClean="0"/>
              <a:t> entre 15 </a:t>
            </a:r>
            <a:r>
              <a:rPr lang="en-US" dirty="0" err="1" smtClean="0"/>
              <a:t>y</a:t>
            </a:r>
            <a:r>
              <a:rPr lang="en-US" dirty="0" smtClean="0"/>
              <a:t> 45 </a:t>
            </a:r>
            <a:r>
              <a:rPr lang="en-US" dirty="0" err="1" smtClean="0"/>
              <a:t>años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Hombre : </a:t>
            </a:r>
            <a:r>
              <a:rPr lang="en-US" dirty="0" err="1" smtClean="0"/>
              <a:t>Mujer</a:t>
            </a:r>
            <a:r>
              <a:rPr lang="en-US" dirty="0" smtClean="0"/>
              <a:t> ≈ 1 : 8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En USA la </a:t>
            </a:r>
            <a:r>
              <a:rPr lang="en-US" dirty="0" err="1" smtClean="0"/>
              <a:t>incidencia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2 a 4 </a:t>
            </a:r>
            <a:r>
              <a:rPr lang="en-US" dirty="0" err="1" smtClean="0"/>
              <a:t>veces</a:t>
            </a:r>
            <a:r>
              <a:rPr lang="en-US" dirty="0" smtClean="0"/>
              <a:t> mayor en </a:t>
            </a:r>
            <a:r>
              <a:rPr lang="en-US" dirty="0" err="1" smtClean="0"/>
              <a:t>negros</a:t>
            </a:r>
            <a:r>
              <a:rPr lang="en-US" dirty="0" smtClean="0"/>
              <a:t> 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hisp</a:t>
            </a:r>
            <a:r>
              <a:rPr lang="en-US" dirty="0" err="1" smtClean="0"/>
              <a:t>ánicos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en </a:t>
            </a:r>
            <a:r>
              <a:rPr lang="en-US" dirty="0" err="1" smtClean="0"/>
              <a:t>blancos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Angela_Mu_oz_Un_Alto_en_el_Camin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022" y="533400"/>
            <a:ext cx="8681663" cy="57912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CRITERIOS</a:t>
            </a:r>
            <a:endParaRPr lang="en-US" dirty="0"/>
          </a:p>
        </p:txBody>
      </p:sp>
      <p:sp>
        <p:nvSpPr>
          <p:cNvPr id="10" name="Marcador de contenido 9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CLÍNICOS</a:t>
            </a:r>
          </a:p>
          <a:p>
            <a:pPr lvl="1"/>
            <a:r>
              <a:rPr lang="en-US" dirty="0" smtClean="0"/>
              <a:t>Lupus </a:t>
            </a:r>
            <a:r>
              <a:rPr lang="en-US" dirty="0" err="1" smtClean="0"/>
              <a:t>cutáneo</a:t>
            </a:r>
            <a:r>
              <a:rPr lang="en-US" dirty="0" smtClean="0"/>
              <a:t> </a:t>
            </a:r>
            <a:r>
              <a:rPr lang="en-US" dirty="0" err="1" smtClean="0"/>
              <a:t>agudo</a:t>
            </a:r>
            <a:endParaRPr lang="en-US" dirty="0" smtClean="0"/>
          </a:p>
          <a:p>
            <a:pPr lvl="1"/>
            <a:r>
              <a:rPr lang="en-US" dirty="0" smtClean="0"/>
              <a:t>Lupus </a:t>
            </a:r>
            <a:r>
              <a:rPr lang="en-US" dirty="0" err="1" smtClean="0"/>
              <a:t>cutáneo</a:t>
            </a:r>
            <a:r>
              <a:rPr lang="en-US" dirty="0" smtClean="0"/>
              <a:t> </a:t>
            </a:r>
            <a:r>
              <a:rPr lang="en-US" dirty="0" err="1" smtClean="0"/>
              <a:t>crónico</a:t>
            </a:r>
            <a:endParaRPr lang="en-US" dirty="0" smtClean="0"/>
          </a:p>
          <a:p>
            <a:pPr lvl="1"/>
            <a:r>
              <a:rPr lang="en-US" dirty="0" err="1" smtClean="0"/>
              <a:t>Úlceras</a:t>
            </a:r>
            <a:r>
              <a:rPr lang="en-US" dirty="0" smtClean="0"/>
              <a:t> </a:t>
            </a:r>
            <a:r>
              <a:rPr lang="en-US" dirty="0" err="1" smtClean="0"/>
              <a:t>orales</a:t>
            </a:r>
            <a:endParaRPr lang="en-US" dirty="0" smtClean="0"/>
          </a:p>
          <a:p>
            <a:pPr lvl="1"/>
            <a:r>
              <a:rPr lang="en-US" dirty="0" err="1" smtClean="0"/>
              <a:t>Alopecía</a:t>
            </a:r>
            <a:endParaRPr lang="en-US" dirty="0" smtClean="0"/>
          </a:p>
          <a:p>
            <a:pPr lvl="1"/>
            <a:r>
              <a:rPr lang="en-US" dirty="0" err="1" smtClean="0"/>
              <a:t>Artritis</a:t>
            </a:r>
            <a:endParaRPr lang="en-US" dirty="0" smtClean="0"/>
          </a:p>
          <a:p>
            <a:pPr lvl="1"/>
            <a:r>
              <a:rPr lang="en-US" dirty="0" err="1" smtClean="0"/>
              <a:t>Serositis</a:t>
            </a:r>
            <a:endParaRPr lang="en-US" dirty="0" smtClean="0"/>
          </a:p>
          <a:p>
            <a:pPr lvl="1"/>
            <a:r>
              <a:rPr lang="en-US" dirty="0" smtClean="0"/>
              <a:t>Renal</a:t>
            </a:r>
          </a:p>
          <a:p>
            <a:pPr lvl="1"/>
            <a:r>
              <a:rPr lang="en-US" dirty="0" err="1" smtClean="0"/>
              <a:t>Neurológico</a:t>
            </a:r>
            <a:endParaRPr lang="en-US" dirty="0" smtClean="0"/>
          </a:p>
          <a:p>
            <a:pPr lvl="1"/>
            <a:r>
              <a:rPr lang="en-US" dirty="0" smtClean="0"/>
              <a:t>Anemia </a:t>
            </a:r>
            <a:r>
              <a:rPr lang="en-US" dirty="0" err="1" smtClean="0"/>
              <a:t>hemolítica</a:t>
            </a:r>
            <a:endParaRPr lang="en-US" dirty="0" smtClean="0"/>
          </a:p>
          <a:p>
            <a:pPr lvl="1"/>
            <a:r>
              <a:rPr lang="en-US" dirty="0" smtClean="0"/>
              <a:t>Leucopenia</a:t>
            </a:r>
          </a:p>
          <a:p>
            <a:pPr lvl="1"/>
            <a:r>
              <a:rPr lang="en-US" dirty="0" err="1" smtClean="0"/>
              <a:t>Trombocitopenia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1" name="Marcador de contenido 10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INMUNOLÓGICOS</a:t>
            </a:r>
          </a:p>
          <a:p>
            <a:pPr lvl="1"/>
            <a:r>
              <a:rPr lang="en-US" dirty="0" smtClean="0"/>
              <a:t>ANA</a:t>
            </a:r>
          </a:p>
          <a:p>
            <a:pPr lvl="1"/>
            <a:r>
              <a:rPr lang="en-US" dirty="0" smtClean="0"/>
              <a:t>Anti DNA</a:t>
            </a:r>
          </a:p>
          <a:p>
            <a:pPr lvl="1"/>
            <a:r>
              <a:rPr lang="en-US" dirty="0" smtClean="0"/>
              <a:t>Anti </a:t>
            </a:r>
            <a:r>
              <a:rPr lang="en-US" dirty="0" err="1" smtClean="0"/>
              <a:t>Sm</a:t>
            </a:r>
            <a:endParaRPr lang="en-US" dirty="0" smtClean="0"/>
          </a:p>
          <a:p>
            <a:pPr lvl="1"/>
            <a:r>
              <a:rPr lang="en-US" dirty="0" err="1" smtClean="0"/>
              <a:t>Anticuerpos</a:t>
            </a:r>
            <a:r>
              <a:rPr lang="en-US" dirty="0" smtClean="0"/>
              <a:t> anti </a:t>
            </a:r>
            <a:r>
              <a:rPr lang="en-US" dirty="0" err="1" smtClean="0"/>
              <a:t>fosfolípidos</a:t>
            </a:r>
            <a:endParaRPr lang="en-US" dirty="0" smtClean="0"/>
          </a:p>
          <a:p>
            <a:pPr lvl="1"/>
            <a:r>
              <a:rPr lang="en-US" dirty="0" err="1" smtClean="0"/>
              <a:t>Complemento</a:t>
            </a:r>
            <a:r>
              <a:rPr lang="en-US" dirty="0" smtClean="0"/>
              <a:t> </a:t>
            </a:r>
            <a:r>
              <a:rPr lang="en-US" dirty="0" err="1" smtClean="0"/>
              <a:t>bajo</a:t>
            </a:r>
            <a:endParaRPr lang="en-US" dirty="0" smtClean="0"/>
          </a:p>
          <a:p>
            <a:pPr lvl="1"/>
            <a:r>
              <a:rPr lang="en-US" dirty="0" smtClean="0"/>
              <a:t>Test de Coombs </a:t>
            </a:r>
            <a:r>
              <a:rPr lang="en-US" dirty="0" err="1" smtClean="0"/>
              <a:t>positivo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¿C</a:t>
            </a:r>
            <a:r>
              <a:rPr lang="en-US" sz="3600" dirty="0" smtClean="0"/>
              <a:t>ÓMO SE PUEDE PRESENTAR?</a:t>
            </a:r>
            <a:endParaRPr lang="en-US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Artralgias</a:t>
            </a:r>
            <a:r>
              <a:rPr lang="en-US" dirty="0" smtClean="0"/>
              <a:t> </a:t>
            </a:r>
            <a:r>
              <a:rPr lang="en-US" dirty="0" err="1" smtClean="0"/>
              <a:t>y/o</a:t>
            </a:r>
            <a:r>
              <a:rPr lang="en-US" dirty="0" smtClean="0"/>
              <a:t> </a:t>
            </a:r>
            <a:r>
              <a:rPr lang="en-US" dirty="0" err="1" smtClean="0"/>
              <a:t>artritis</a:t>
            </a:r>
            <a:endParaRPr lang="en-US" dirty="0" smtClean="0"/>
          </a:p>
          <a:p>
            <a:r>
              <a:rPr lang="en-US" dirty="0" err="1" smtClean="0"/>
              <a:t>Citopenias</a:t>
            </a:r>
            <a:endParaRPr lang="en-US" dirty="0" smtClean="0"/>
          </a:p>
          <a:p>
            <a:r>
              <a:rPr lang="en-US" dirty="0" err="1" smtClean="0"/>
              <a:t>Alteraciones</a:t>
            </a:r>
            <a:r>
              <a:rPr lang="en-US" dirty="0" smtClean="0"/>
              <a:t> del </a:t>
            </a:r>
            <a:r>
              <a:rPr lang="en-US" dirty="0" err="1" smtClean="0"/>
              <a:t>sedimento</a:t>
            </a:r>
            <a:r>
              <a:rPr lang="en-US" dirty="0" smtClean="0"/>
              <a:t> </a:t>
            </a:r>
            <a:r>
              <a:rPr lang="en-US" dirty="0" err="1" smtClean="0"/>
              <a:t>urinario</a:t>
            </a:r>
            <a:endParaRPr lang="en-US" dirty="0" smtClean="0"/>
          </a:p>
          <a:p>
            <a:r>
              <a:rPr lang="en-US" dirty="0" err="1" smtClean="0"/>
              <a:t>Lesiones</a:t>
            </a:r>
            <a:r>
              <a:rPr lang="en-US" dirty="0" smtClean="0"/>
              <a:t> </a:t>
            </a:r>
            <a:r>
              <a:rPr lang="en-US" dirty="0" err="1" smtClean="0"/>
              <a:t>cutáneas</a:t>
            </a:r>
            <a:endParaRPr lang="en-US" dirty="0" smtClean="0"/>
          </a:p>
          <a:p>
            <a:r>
              <a:rPr lang="en-US" dirty="0" err="1" smtClean="0"/>
              <a:t>Alteraciones</a:t>
            </a:r>
            <a:r>
              <a:rPr lang="en-US" dirty="0" smtClean="0"/>
              <a:t> del S. </a:t>
            </a:r>
            <a:r>
              <a:rPr lang="en-US" dirty="0" err="1" smtClean="0"/>
              <a:t>nervioso</a:t>
            </a:r>
            <a:endParaRPr lang="en-US" dirty="0" smtClean="0"/>
          </a:p>
          <a:p>
            <a:r>
              <a:rPr lang="en-US" dirty="0" err="1" smtClean="0"/>
              <a:t>Serositis</a:t>
            </a:r>
            <a:endParaRPr lang="en-US" dirty="0" smtClean="0"/>
          </a:p>
          <a:p>
            <a:r>
              <a:rPr lang="en-US" dirty="0" err="1" smtClean="0"/>
              <a:t>Síntomas</a:t>
            </a:r>
            <a:r>
              <a:rPr lang="en-US" dirty="0" smtClean="0"/>
              <a:t> </a:t>
            </a:r>
            <a:r>
              <a:rPr lang="en-US" dirty="0" err="1" smtClean="0"/>
              <a:t>constitucionales</a:t>
            </a:r>
            <a:endParaRPr lang="en-US" dirty="0"/>
          </a:p>
        </p:txBody>
      </p:sp>
      <p:pic>
        <p:nvPicPr>
          <p:cNvPr id="5" name="Marcador de contenido 4" descr="DownloadedFile.jpe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37112" y="2486819"/>
            <a:ext cx="3187700" cy="25527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5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Tintero">
  <a:themeElements>
    <a:clrScheme name="Artículo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Tintero">
      <a:majorFont>
        <a:latin typeface="Goudy Old Style"/>
        <a:ea typeface=""/>
        <a:cs typeface=""/>
        <a:font script="Jpan" typeface="ＭＳ Ｐ明朝"/>
      </a:majorFont>
      <a:minorFont>
        <a:latin typeface="Goudy Old Style"/>
        <a:ea typeface=""/>
        <a:cs typeface=""/>
        <a:font script="Jpan" typeface="ＭＳ Ｐ明朝"/>
      </a:minorFont>
    </a:fontScheme>
    <a:fmtScheme name="Tinter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635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Tintero.thmx</Template>
  <TotalTime>147</TotalTime>
  <Words>591</Words>
  <Application>Microsoft Macintosh PowerPoint</Application>
  <PresentationFormat>Presentación en pantalla (4:3)</PresentationFormat>
  <Paragraphs>159</Paragraphs>
  <Slides>17</Slides>
  <Notes>0</Notes>
  <HiddenSlides>0</HiddenSlides>
  <MMClips>0</MMClips>
  <ScaleCrop>false</ScaleCrop>
  <HeadingPairs>
    <vt:vector size="4" baseType="variant"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Tintero</vt:lpstr>
      <vt:lpstr>LUPUS ERITAMATOSO SISTÉMICO</vt:lpstr>
      <vt:lpstr>Diapositiva 2</vt:lpstr>
      <vt:lpstr>REUMATOLOGÍA</vt:lpstr>
      <vt:lpstr>EPIDEMIOLOGÍA</vt:lpstr>
      <vt:lpstr>Diapositiva 5</vt:lpstr>
      <vt:lpstr>¿A QUIÉN ATACA EL LES?</vt:lpstr>
      <vt:lpstr>Diapositiva 7</vt:lpstr>
      <vt:lpstr>CRITERIOS</vt:lpstr>
      <vt:lpstr>¿CÓMO SE PUEDE PRESENTAR?</vt:lpstr>
      <vt:lpstr>TRATAMIENTO</vt:lpstr>
      <vt:lpstr>ENTRANDO EN MATERIA…</vt:lpstr>
      <vt:lpstr>¿CUÁNDO SE CONSIDERA GRAVE?</vt:lpstr>
      <vt:lpstr>ENTONCES, PODEMOS TENER…</vt:lpstr>
      <vt:lpstr>PROTECCIÓN FINANCIERA</vt:lpstr>
      <vt:lpstr>¿CUÁL ES NUESTRA REALIDAD?</vt:lpstr>
      <vt:lpstr>CONSIDERACIONES FINALES</vt:lpstr>
      <vt:lpstr>¡GRACIAS!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LUPUS ERITAMATOSO SISTÉMICO</dc:title>
  <dc:creator>Ricardo Jerez Beltrán</dc:creator>
  <cp:lastModifiedBy>Ricardo Jerez Beltrán</cp:lastModifiedBy>
  <cp:revision>21</cp:revision>
  <dcterms:created xsi:type="dcterms:W3CDTF">2014-08-26T02:39:45Z</dcterms:created>
  <dcterms:modified xsi:type="dcterms:W3CDTF">2014-08-26T04:46:17Z</dcterms:modified>
</cp:coreProperties>
</file>